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slides/_rels/slide6.xml.rels" ContentType="application/vnd.openxmlformats-package.relationships+xml"/>
  <Override PartName="/ppt/slides/_rels/slide5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_rels/presentation.xml.rels" ContentType="application/vnd.openxmlformats-package.relationships+xml"/>
  <Override PartName="/ppt/media/image4.png" ContentType="image/png"/>
  <Override PartName="/ppt/media/image3.png" ContentType="image/png"/>
  <Override PartName="/ppt/media/image2.png" ContentType="image/png"/>
  <Override PartName="/ppt/media/image1.png" ContentType="image/png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_rels/slideLayout24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slideLayout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</p:sldIdLst>
  <p:sldSz cx="10080625" cy="7559675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4.png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920" cy="1261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1640" cy="2090880"/>
          </a:xfrm>
          <a:prstGeom prst="rect">
            <a:avLst/>
          </a:prstGeom>
        </p:spPr>
        <p:txBody>
          <a:bodyPr lIns="0" rIns="0" tIns="0" bIns="0"/>
          <a:p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1640" cy="2090880"/>
          </a:xfrm>
          <a:prstGeom prst="rect">
            <a:avLst/>
          </a:prstGeom>
        </p:spPr>
        <p:txBody>
          <a:bodyPr lIns="0" rIns="0" tIns="0" bIns="0"/>
          <a:p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920" cy="1261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920" cy="1261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1640" cy="4383720"/>
          </a:xfrm>
          <a:prstGeom prst="rect">
            <a:avLst/>
          </a:prstGeom>
        </p:spPr>
        <p:txBody>
          <a:bodyPr lIns="0" rIns="0" tIns="0" bIns="0"/>
          <a:p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1640" cy="4383720"/>
          </a:xfrm>
          <a:prstGeom prst="rect">
            <a:avLst/>
          </a:prstGeom>
        </p:spPr>
        <p:txBody>
          <a:bodyPr lIns="0" rIns="0" tIns="0" bIns="0"/>
          <a:p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4" name="" descr=""/>
          <p:cNvPicPr/>
          <p:nvPr/>
        </p:nvPicPr>
        <p:blipFill>
          <a:blip r:embed="rId2"/>
          <a:stretch/>
        </p:blipFill>
        <p:spPr>
          <a:xfrm>
            <a:off x="2291400" y="1768320"/>
            <a:ext cx="5496120" cy="4383720"/>
          </a:xfrm>
          <a:prstGeom prst="rect">
            <a:avLst/>
          </a:prstGeom>
          <a:ln>
            <a:noFill/>
          </a:ln>
        </p:spPr>
      </p:pic>
      <p:pic>
        <p:nvPicPr>
          <p:cNvPr id="35" name="" descr=""/>
          <p:cNvPicPr/>
          <p:nvPr/>
        </p:nvPicPr>
        <p:blipFill>
          <a:blip r:embed="rId3"/>
          <a:stretch/>
        </p:blipFill>
        <p:spPr>
          <a:xfrm>
            <a:off x="2291400" y="1768320"/>
            <a:ext cx="5496120" cy="438372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920" cy="1261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1640" cy="43837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920" cy="1261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1640" cy="4383720"/>
          </a:xfrm>
          <a:prstGeom prst="rect">
            <a:avLst/>
          </a:prstGeom>
        </p:spPr>
        <p:txBody>
          <a:bodyPr lIns="0" rIns="0" tIns="0" bIns="0"/>
          <a:p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920" cy="1261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3720"/>
          </a:xfrm>
          <a:prstGeom prst="rect">
            <a:avLst/>
          </a:prstGeom>
        </p:spPr>
        <p:txBody>
          <a:bodyPr lIns="0" rIns="0" tIns="0" bIns="0"/>
          <a:p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3720"/>
          </a:xfrm>
          <a:prstGeom prst="rect">
            <a:avLst/>
          </a:prstGeom>
        </p:spPr>
        <p:txBody>
          <a:bodyPr lIns="0" rIns="0" tIns="0" bIns="0"/>
          <a:p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920" cy="1261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0920" cy="58485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920" cy="1261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0" name="PlaceHolder 4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3720"/>
          </a:xfrm>
          <a:prstGeom prst="rect">
            <a:avLst/>
          </a:prstGeom>
        </p:spPr>
        <p:txBody>
          <a:bodyPr lIns="0" rIns="0" tIns="0" bIns="0"/>
          <a:p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920" cy="1261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1640" cy="43837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920" cy="1261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3720"/>
          </a:xfrm>
          <a:prstGeom prst="rect">
            <a:avLst/>
          </a:prstGeom>
        </p:spPr>
        <p:txBody>
          <a:bodyPr lIns="0" rIns="0" tIns="0" bIns="0"/>
          <a:p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920" cy="1261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1640" cy="2090880"/>
          </a:xfrm>
          <a:prstGeom prst="rect">
            <a:avLst/>
          </a:prstGeom>
        </p:spPr>
        <p:txBody>
          <a:bodyPr lIns="0" rIns="0" tIns="0" bIns="0"/>
          <a:p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920" cy="1261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1640" cy="2090880"/>
          </a:xfrm>
          <a:prstGeom prst="rect">
            <a:avLst/>
          </a:prstGeom>
        </p:spPr>
        <p:txBody>
          <a:bodyPr lIns="0" rIns="0" tIns="0" bIns="0"/>
          <a:p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1640" cy="2090880"/>
          </a:xfrm>
          <a:prstGeom prst="rect">
            <a:avLst/>
          </a:prstGeom>
        </p:spPr>
        <p:txBody>
          <a:bodyPr lIns="0" rIns="0" tIns="0" bIns="0"/>
          <a:p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920" cy="1261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6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920" cy="1261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1640" cy="4383720"/>
          </a:xfrm>
          <a:prstGeom prst="rect">
            <a:avLst/>
          </a:prstGeom>
        </p:spPr>
        <p:txBody>
          <a:bodyPr lIns="0" rIns="0" tIns="0" bIns="0"/>
          <a:p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1640" cy="4383720"/>
          </a:xfrm>
          <a:prstGeom prst="rect">
            <a:avLst/>
          </a:prstGeom>
        </p:spPr>
        <p:txBody>
          <a:bodyPr lIns="0" rIns="0" tIns="0" bIns="0"/>
          <a:p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0" name="" descr=""/>
          <p:cNvPicPr/>
          <p:nvPr/>
        </p:nvPicPr>
        <p:blipFill>
          <a:blip r:embed="rId2"/>
          <a:stretch/>
        </p:blipFill>
        <p:spPr>
          <a:xfrm>
            <a:off x="2291400" y="1768320"/>
            <a:ext cx="5496120" cy="4383720"/>
          </a:xfrm>
          <a:prstGeom prst="rect">
            <a:avLst/>
          </a:prstGeom>
          <a:ln>
            <a:noFill/>
          </a:ln>
        </p:spPr>
      </p:pic>
      <p:pic>
        <p:nvPicPr>
          <p:cNvPr id="71" name="" descr=""/>
          <p:cNvPicPr/>
          <p:nvPr/>
        </p:nvPicPr>
        <p:blipFill>
          <a:blip r:embed="rId3"/>
          <a:stretch/>
        </p:blipFill>
        <p:spPr>
          <a:xfrm>
            <a:off x="2291400" y="1768320"/>
            <a:ext cx="5496120" cy="438372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920" cy="1261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1640" cy="4383720"/>
          </a:xfrm>
          <a:prstGeom prst="rect">
            <a:avLst/>
          </a:prstGeom>
        </p:spPr>
        <p:txBody>
          <a:bodyPr lIns="0" rIns="0" tIns="0" bIns="0"/>
          <a:p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920" cy="1261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3720"/>
          </a:xfrm>
          <a:prstGeom prst="rect">
            <a:avLst/>
          </a:prstGeom>
        </p:spPr>
        <p:txBody>
          <a:bodyPr lIns="0" rIns="0" tIns="0" bIns="0"/>
          <a:p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3720"/>
          </a:xfrm>
          <a:prstGeom prst="rect">
            <a:avLst/>
          </a:prstGeom>
        </p:spPr>
        <p:txBody>
          <a:bodyPr lIns="0" rIns="0" tIns="0" bIns="0"/>
          <a:p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920" cy="1261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0920" cy="58485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920" cy="1261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3720"/>
          </a:xfrm>
          <a:prstGeom prst="rect">
            <a:avLst/>
          </a:prstGeom>
        </p:spPr>
        <p:txBody>
          <a:bodyPr lIns="0" rIns="0" tIns="0" bIns="0"/>
          <a:p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920" cy="1261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3720"/>
          </a:xfrm>
          <a:prstGeom prst="rect">
            <a:avLst/>
          </a:prstGeom>
        </p:spPr>
        <p:txBody>
          <a:bodyPr lIns="0" rIns="0" tIns="0" bIns="0"/>
          <a:p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920" cy="1261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1640" cy="2090880"/>
          </a:xfrm>
          <a:prstGeom prst="rect">
            <a:avLst/>
          </a:prstGeom>
        </p:spPr>
        <p:txBody>
          <a:bodyPr lIns="0" rIns="0" tIns="0" bIns="0"/>
          <a:p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GB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title text format</a:t>
            </a:r>
            <a:endParaRPr b="0" lang="en-GB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outline text format</a:t>
            </a:r>
            <a:endParaRPr b="0" lang="en-GB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Outline Level</a:t>
            </a:r>
            <a:endParaRPr b="0" lang="en-GB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Third Outline Level</a:t>
            </a:r>
            <a:endParaRPr b="0" lang="en-GB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Fourth Outline Level</a:t>
            </a:r>
            <a:endParaRPr b="0" lang="en-GB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Fifth Outline Level</a:t>
            </a:r>
            <a:endParaRPr b="0" lang="en-GB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Sixth Outline Level</a:t>
            </a:r>
            <a:endParaRPr b="0" lang="en-GB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Seventh Outline Level</a:t>
            </a:r>
            <a:endParaRPr b="0" lang="en-GB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920" cy="1261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1640" cy="438372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outline text format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Outline Level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Third Outline Level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Fourth Outline Level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Fifth Outline Level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Sixth Outline Level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Seventh Outline Level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CustomShape 1"/>
          <p:cNvSpPr/>
          <p:nvPr/>
        </p:nvSpPr>
        <p:spPr>
          <a:xfrm>
            <a:off x="1007640" y="2367000"/>
            <a:ext cx="1510920" cy="6559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T</a:t>
            </a:r>
            <a:r>
              <a:rPr b="0" lang="en-GB" sz="1800" spc="-1" strike="noStrike" baseline="-3300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-weighted image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3" name="CustomShape 2"/>
          <p:cNvSpPr/>
          <p:nvPr/>
        </p:nvSpPr>
        <p:spPr>
          <a:xfrm>
            <a:off x="1007640" y="3717720"/>
            <a:ext cx="1510920" cy="60120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Template Priors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4" name="Line 3"/>
          <p:cNvSpPr/>
          <p:nvPr/>
        </p:nvSpPr>
        <p:spPr>
          <a:xfrm flipV="1">
            <a:off x="1763640" y="3022920"/>
            <a:ext cx="360" cy="693720"/>
          </a:xfrm>
          <a:prstGeom prst="line">
            <a:avLst/>
          </a:prstGeom>
          <a:ln cap="rnd" w="38160">
            <a:solidFill>
              <a:srgbClr val="ff0000"/>
            </a:solidFill>
            <a:custDash>
              <a:ds d="100000" sp="100000"/>
            </a:custDash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75" name="CustomShape 4"/>
          <p:cNvSpPr/>
          <p:nvPr/>
        </p:nvSpPr>
        <p:spPr>
          <a:xfrm>
            <a:off x="2879640" y="3718080"/>
            <a:ext cx="1510920" cy="60120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Registered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Priors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6" name="Line 5"/>
          <p:cNvSpPr/>
          <p:nvPr/>
        </p:nvSpPr>
        <p:spPr>
          <a:xfrm flipV="1">
            <a:off x="3599280" y="3060000"/>
            <a:ext cx="1080" cy="64800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77" name="CustomShape 6"/>
          <p:cNvSpPr/>
          <p:nvPr/>
        </p:nvSpPr>
        <p:spPr>
          <a:xfrm>
            <a:off x="2879640" y="2340000"/>
            <a:ext cx="1438920" cy="718920"/>
          </a:xfrm>
          <a:prstGeom prst="ellipse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78" name="CustomShape 7"/>
          <p:cNvSpPr/>
          <p:nvPr/>
        </p:nvSpPr>
        <p:spPr>
          <a:xfrm>
            <a:off x="3311640" y="2520000"/>
            <a:ext cx="598680" cy="345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E-M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9" name="Line 8"/>
          <p:cNvSpPr/>
          <p:nvPr/>
        </p:nvSpPr>
        <p:spPr>
          <a:xfrm>
            <a:off x="2510280" y="2700000"/>
            <a:ext cx="36000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80" name="Line 9"/>
          <p:cNvSpPr/>
          <p:nvPr/>
        </p:nvSpPr>
        <p:spPr>
          <a:xfrm>
            <a:off x="2510280" y="4032000"/>
            <a:ext cx="36000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81" name="CustomShape 10"/>
          <p:cNvSpPr/>
          <p:nvPr/>
        </p:nvSpPr>
        <p:spPr>
          <a:xfrm>
            <a:off x="4643640" y="1882440"/>
            <a:ext cx="1510920" cy="60120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Posterior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Probabilities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2" name="CustomShape 11"/>
          <p:cNvSpPr/>
          <p:nvPr/>
        </p:nvSpPr>
        <p:spPr>
          <a:xfrm>
            <a:off x="4643640" y="2926800"/>
            <a:ext cx="1510920" cy="6559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Bias-Corrected T</a:t>
            </a:r>
            <a:r>
              <a:rPr b="0" lang="en-GB" sz="1800" spc="-1" strike="noStrike" baseline="-3300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3" name="Line 12"/>
          <p:cNvSpPr/>
          <p:nvPr/>
        </p:nvSpPr>
        <p:spPr>
          <a:xfrm flipV="1">
            <a:off x="4247640" y="2232000"/>
            <a:ext cx="396000" cy="28800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84" name="Line 13"/>
          <p:cNvSpPr/>
          <p:nvPr/>
        </p:nvSpPr>
        <p:spPr>
          <a:xfrm>
            <a:off x="4238280" y="2889720"/>
            <a:ext cx="396000" cy="28800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85" name="Line 14"/>
          <p:cNvSpPr/>
          <p:nvPr/>
        </p:nvSpPr>
        <p:spPr>
          <a:xfrm>
            <a:off x="6172920" y="2160000"/>
            <a:ext cx="36000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86" name="CustomShape 15"/>
          <p:cNvSpPr/>
          <p:nvPr/>
        </p:nvSpPr>
        <p:spPr>
          <a:xfrm>
            <a:off x="6551640" y="1908000"/>
            <a:ext cx="1006920" cy="502920"/>
          </a:xfrm>
          <a:prstGeom prst="rect">
            <a:avLst/>
          </a:prstGeom>
          <a:solidFill>
            <a:srgbClr val="ffff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87" name="CustomShape 16"/>
          <p:cNvSpPr/>
          <p:nvPr/>
        </p:nvSpPr>
        <p:spPr>
          <a:xfrm>
            <a:off x="6551640" y="1980000"/>
            <a:ext cx="1128600" cy="430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Volumes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8" name="CustomShape 17"/>
          <p:cNvSpPr/>
          <p:nvPr/>
        </p:nvSpPr>
        <p:spPr>
          <a:xfrm>
            <a:off x="1007640" y="1090080"/>
            <a:ext cx="1510920" cy="60120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FLAIR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image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9" name="Line 18"/>
          <p:cNvSpPr/>
          <p:nvPr/>
        </p:nvSpPr>
        <p:spPr>
          <a:xfrm>
            <a:off x="1763640" y="1672920"/>
            <a:ext cx="360" cy="693720"/>
          </a:xfrm>
          <a:prstGeom prst="line">
            <a:avLst/>
          </a:prstGeom>
          <a:ln cap="rnd" w="38160">
            <a:solidFill>
              <a:srgbClr val="ff0000"/>
            </a:solidFill>
            <a:custDash>
              <a:ds d="100000" sp="100000"/>
            </a:custDash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90" name="CustomShape 19"/>
          <p:cNvSpPr/>
          <p:nvPr/>
        </p:nvSpPr>
        <p:spPr>
          <a:xfrm>
            <a:off x="2879640" y="1090440"/>
            <a:ext cx="1510920" cy="60120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Registered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FLAIR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1" name="Line 20"/>
          <p:cNvSpPr/>
          <p:nvPr/>
        </p:nvSpPr>
        <p:spPr>
          <a:xfrm>
            <a:off x="2536920" y="1368000"/>
            <a:ext cx="36000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92" name="Line 21"/>
          <p:cNvSpPr/>
          <p:nvPr/>
        </p:nvSpPr>
        <p:spPr>
          <a:xfrm>
            <a:off x="3599640" y="1701720"/>
            <a:ext cx="1080" cy="64800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93" name="TextShape 22"/>
          <p:cNvSpPr txBox="1"/>
          <p:nvPr/>
        </p:nvSpPr>
        <p:spPr>
          <a:xfrm>
            <a:off x="1008000" y="360000"/>
            <a:ext cx="2576520" cy="3463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Cross-sectional atrophy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CustomShape 1"/>
          <p:cNvSpPr/>
          <p:nvPr/>
        </p:nvSpPr>
        <p:spPr>
          <a:xfrm>
            <a:off x="720000" y="5355000"/>
            <a:ext cx="1511280" cy="65628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Average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T</a:t>
            </a:r>
            <a:r>
              <a:rPr b="0" lang="en-GB" sz="1800" spc="-1" strike="noStrike" baseline="-3300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-weighted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5" name="CustomShape 2"/>
          <p:cNvSpPr/>
          <p:nvPr/>
        </p:nvSpPr>
        <p:spPr>
          <a:xfrm>
            <a:off x="720000" y="6705720"/>
            <a:ext cx="1511280" cy="60156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Template Priors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6" name="Line 3"/>
          <p:cNvSpPr/>
          <p:nvPr/>
        </p:nvSpPr>
        <p:spPr>
          <a:xfrm flipV="1">
            <a:off x="1476000" y="6010920"/>
            <a:ext cx="360" cy="693720"/>
          </a:xfrm>
          <a:prstGeom prst="line">
            <a:avLst/>
          </a:prstGeom>
          <a:ln cap="rnd" w="38160">
            <a:solidFill>
              <a:srgbClr val="ff0000"/>
            </a:solidFill>
            <a:custDash>
              <a:ds d="100000" sp="100000"/>
            </a:custDash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97" name="CustomShape 4"/>
          <p:cNvSpPr/>
          <p:nvPr/>
        </p:nvSpPr>
        <p:spPr>
          <a:xfrm>
            <a:off x="2592000" y="6706080"/>
            <a:ext cx="1511280" cy="60156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Registered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Priors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8" name="Line 5"/>
          <p:cNvSpPr/>
          <p:nvPr/>
        </p:nvSpPr>
        <p:spPr>
          <a:xfrm flipV="1">
            <a:off x="3311640" y="6048000"/>
            <a:ext cx="1080" cy="64800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99" name="CustomShape 6"/>
          <p:cNvSpPr/>
          <p:nvPr/>
        </p:nvSpPr>
        <p:spPr>
          <a:xfrm>
            <a:off x="2592000" y="5328000"/>
            <a:ext cx="1439280" cy="719280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100" name="CustomShape 7"/>
          <p:cNvSpPr/>
          <p:nvPr/>
        </p:nvSpPr>
        <p:spPr>
          <a:xfrm>
            <a:off x="3024000" y="5508000"/>
            <a:ext cx="599040" cy="345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E-M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1" name="Line 8"/>
          <p:cNvSpPr/>
          <p:nvPr/>
        </p:nvSpPr>
        <p:spPr>
          <a:xfrm>
            <a:off x="2222640" y="7020000"/>
            <a:ext cx="36000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02" name="CustomShape 9"/>
          <p:cNvSpPr/>
          <p:nvPr/>
        </p:nvSpPr>
        <p:spPr>
          <a:xfrm>
            <a:off x="4356000" y="4870440"/>
            <a:ext cx="1511280" cy="60156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Posterior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Probabilities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3" name="CustomShape 10"/>
          <p:cNvSpPr/>
          <p:nvPr/>
        </p:nvSpPr>
        <p:spPr>
          <a:xfrm>
            <a:off x="4356000" y="6444000"/>
            <a:ext cx="1835280" cy="6163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Bias-Corrected FLAIRs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4" name="Line 11"/>
          <p:cNvSpPr/>
          <p:nvPr/>
        </p:nvSpPr>
        <p:spPr>
          <a:xfrm flipV="1">
            <a:off x="3960000" y="5220000"/>
            <a:ext cx="396000" cy="28800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05" name="Line 12"/>
          <p:cNvSpPr/>
          <p:nvPr/>
        </p:nvSpPr>
        <p:spPr>
          <a:xfrm>
            <a:off x="4032000" y="5760000"/>
            <a:ext cx="314640" cy="21600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06" name="Line 13"/>
          <p:cNvSpPr/>
          <p:nvPr/>
        </p:nvSpPr>
        <p:spPr>
          <a:xfrm>
            <a:off x="5885280" y="5148000"/>
            <a:ext cx="36000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07" name="CustomShape 14"/>
          <p:cNvSpPr/>
          <p:nvPr/>
        </p:nvSpPr>
        <p:spPr>
          <a:xfrm>
            <a:off x="6264000" y="4896000"/>
            <a:ext cx="1007280" cy="503280"/>
          </a:xfrm>
          <a:prstGeom prst="rect">
            <a:avLst/>
          </a:prstGeom>
          <a:solidFill>
            <a:srgbClr val="ffff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108" name="CustomShape 15"/>
          <p:cNvSpPr/>
          <p:nvPr/>
        </p:nvSpPr>
        <p:spPr>
          <a:xfrm>
            <a:off x="6264000" y="4968000"/>
            <a:ext cx="1128960" cy="431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Volumes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9" name="CustomShape 16"/>
          <p:cNvSpPr/>
          <p:nvPr/>
        </p:nvSpPr>
        <p:spPr>
          <a:xfrm>
            <a:off x="1620000" y="4078440"/>
            <a:ext cx="1511280" cy="65628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Registered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T</a:t>
            </a:r>
            <a:r>
              <a:rPr b="0" lang="en-GB" sz="1800" spc="-1" strike="noStrike" baseline="-3300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’s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0" name="CustomShape 17"/>
          <p:cNvSpPr/>
          <p:nvPr/>
        </p:nvSpPr>
        <p:spPr>
          <a:xfrm>
            <a:off x="2628000" y="1179360"/>
            <a:ext cx="1691280" cy="91224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Co-Registered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T</a:t>
            </a:r>
            <a:r>
              <a:rPr b="0" lang="en-GB" sz="1800" spc="-1" strike="noStrike" baseline="-3300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-weighted Time-Point 1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1" name="CustomShape 18"/>
          <p:cNvSpPr/>
          <p:nvPr/>
        </p:nvSpPr>
        <p:spPr>
          <a:xfrm>
            <a:off x="720000" y="2655720"/>
            <a:ext cx="1511280" cy="65628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T</a:t>
            </a:r>
            <a:r>
              <a:rPr b="0" lang="en-GB" sz="1800" spc="-1" strike="noStrike" baseline="-3300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-weighted Time-Point 2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2" name="Line 19"/>
          <p:cNvSpPr/>
          <p:nvPr/>
        </p:nvSpPr>
        <p:spPr>
          <a:xfrm>
            <a:off x="1476000" y="1987560"/>
            <a:ext cx="360" cy="693720"/>
          </a:xfrm>
          <a:prstGeom prst="line">
            <a:avLst/>
          </a:prstGeom>
          <a:ln cap="rnd" w="38160">
            <a:solidFill>
              <a:srgbClr val="ff0000"/>
            </a:solidFill>
            <a:custDash>
              <a:ds d="100000" sp="100000"/>
            </a:custDash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13" name="CustomShape 20"/>
          <p:cNvSpPr/>
          <p:nvPr/>
        </p:nvSpPr>
        <p:spPr>
          <a:xfrm>
            <a:off x="720000" y="1323720"/>
            <a:ext cx="1511280" cy="65628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T</a:t>
            </a:r>
            <a:r>
              <a:rPr b="0" lang="en-GB" sz="1800" spc="-1" strike="noStrike" baseline="-3300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-weighted Time-Point 1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4" name="CustomShape 21"/>
          <p:cNvSpPr/>
          <p:nvPr/>
        </p:nvSpPr>
        <p:spPr>
          <a:xfrm>
            <a:off x="2628000" y="2547360"/>
            <a:ext cx="1691280" cy="91224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Co-Registered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T</a:t>
            </a:r>
            <a:r>
              <a:rPr b="0" lang="en-GB" sz="1800" spc="-1" strike="noStrike" baseline="-3300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-weighted Time-Point 2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5" name="Line 22"/>
          <p:cNvSpPr/>
          <p:nvPr/>
        </p:nvSpPr>
        <p:spPr>
          <a:xfrm>
            <a:off x="2239920" y="2988000"/>
            <a:ext cx="36000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16" name="Line 23"/>
          <p:cNvSpPr/>
          <p:nvPr/>
        </p:nvSpPr>
        <p:spPr>
          <a:xfrm>
            <a:off x="2230560" y="1656000"/>
            <a:ext cx="36000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17" name="CustomShape 24"/>
          <p:cNvSpPr/>
          <p:nvPr/>
        </p:nvSpPr>
        <p:spPr>
          <a:xfrm>
            <a:off x="4500360" y="1908360"/>
            <a:ext cx="1439280" cy="719280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118" name="CustomShape 25"/>
          <p:cNvSpPr/>
          <p:nvPr/>
        </p:nvSpPr>
        <p:spPr>
          <a:xfrm>
            <a:off x="4716000" y="2088000"/>
            <a:ext cx="1024200" cy="345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Average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9" name="Line 26"/>
          <p:cNvSpPr/>
          <p:nvPr/>
        </p:nvSpPr>
        <p:spPr>
          <a:xfrm flipV="1">
            <a:off x="4310640" y="2529720"/>
            <a:ext cx="396000" cy="28800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20" name="Line 27"/>
          <p:cNvSpPr/>
          <p:nvPr/>
        </p:nvSpPr>
        <p:spPr>
          <a:xfrm>
            <a:off x="4301280" y="1728360"/>
            <a:ext cx="396000" cy="28800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21" name="CustomShape 28"/>
          <p:cNvSpPr/>
          <p:nvPr/>
        </p:nvSpPr>
        <p:spPr>
          <a:xfrm>
            <a:off x="6300000" y="1936080"/>
            <a:ext cx="1511280" cy="65628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Average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T</a:t>
            </a:r>
            <a:r>
              <a:rPr b="0" lang="en-GB" sz="1800" spc="-1" strike="noStrike" baseline="-3300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-weighted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2" name="Line 29"/>
          <p:cNvSpPr/>
          <p:nvPr/>
        </p:nvSpPr>
        <p:spPr>
          <a:xfrm>
            <a:off x="5947920" y="2268000"/>
            <a:ext cx="36000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23" name="CustomShape 30"/>
          <p:cNvSpPr/>
          <p:nvPr/>
        </p:nvSpPr>
        <p:spPr>
          <a:xfrm>
            <a:off x="6300000" y="910440"/>
            <a:ext cx="1511280" cy="60156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FLAIR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Time-Point 1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4" name="Line 31"/>
          <p:cNvSpPr/>
          <p:nvPr/>
        </p:nvSpPr>
        <p:spPr>
          <a:xfrm>
            <a:off x="7056000" y="1512720"/>
            <a:ext cx="360" cy="439200"/>
          </a:xfrm>
          <a:prstGeom prst="line">
            <a:avLst/>
          </a:prstGeom>
          <a:ln cap="rnd" w="38160">
            <a:solidFill>
              <a:srgbClr val="ff0000"/>
            </a:solidFill>
            <a:custDash>
              <a:ds d="100000" sp="100000"/>
            </a:custDash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25" name="CustomShape 32"/>
          <p:cNvSpPr/>
          <p:nvPr/>
        </p:nvSpPr>
        <p:spPr>
          <a:xfrm>
            <a:off x="6300000" y="3034800"/>
            <a:ext cx="1511280" cy="60156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FLAIR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Time-Point 2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6" name="Line 33"/>
          <p:cNvSpPr/>
          <p:nvPr/>
        </p:nvSpPr>
        <p:spPr>
          <a:xfrm flipV="1">
            <a:off x="7056000" y="2583360"/>
            <a:ext cx="360" cy="439200"/>
          </a:xfrm>
          <a:prstGeom prst="line">
            <a:avLst/>
          </a:prstGeom>
          <a:ln cap="rnd" w="38160">
            <a:solidFill>
              <a:srgbClr val="ff0000"/>
            </a:solidFill>
            <a:custDash>
              <a:ds d="100000" sp="100000"/>
            </a:custDash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27" name="CustomShape 34"/>
          <p:cNvSpPr/>
          <p:nvPr/>
        </p:nvSpPr>
        <p:spPr>
          <a:xfrm>
            <a:off x="8172000" y="2927160"/>
            <a:ext cx="1511280" cy="8575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Registered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FLAIR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Time-Point 2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8" name="CustomShape 35"/>
          <p:cNvSpPr/>
          <p:nvPr/>
        </p:nvSpPr>
        <p:spPr>
          <a:xfrm>
            <a:off x="8136000" y="767160"/>
            <a:ext cx="1511280" cy="8575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Registered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FLAIR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Time-Point 1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9" name="Line 36"/>
          <p:cNvSpPr/>
          <p:nvPr/>
        </p:nvSpPr>
        <p:spPr>
          <a:xfrm>
            <a:off x="7819920" y="3348000"/>
            <a:ext cx="36000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30" name="Line 37"/>
          <p:cNvSpPr/>
          <p:nvPr/>
        </p:nvSpPr>
        <p:spPr>
          <a:xfrm>
            <a:off x="7810560" y="1188000"/>
            <a:ext cx="36000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31" name="CustomShape 38"/>
          <p:cNvSpPr/>
          <p:nvPr/>
        </p:nvSpPr>
        <p:spPr>
          <a:xfrm>
            <a:off x="3492000" y="4114800"/>
            <a:ext cx="1511280" cy="60156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Registered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FLAIRs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2" name="Line 39"/>
          <p:cNvSpPr/>
          <p:nvPr/>
        </p:nvSpPr>
        <p:spPr>
          <a:xfrm>
            <a:off x="2798640" y="4726080"/>
            <a:ext cx="297360" cy="60192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33" name="Line 40"/>
          <p:cNvSpPr/>
          <p:nvPr/>
        </p:nvSpPr>
        <p:spPr>
          <a:xfrm flipH="1">
            <a:off x="3473280" y="4716720"/>
            <a:ext cx="297360" cy="60192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34" name="CustomShape 41"/>
          <p:cNvSpPr/>
          <p:nvPr/>
        </p:nvSpPr>
        <p:spPr>
          <a:xfrm>
            <a:off x="4356000" y="5663160"/>
            <a:ext cx="1763280" cy="65628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Bias-Corrected T</a:t>
            </a:r>
            <a:r>
              <a:rPr b="0" lang="en-GB" sz="1800" spc="-1" strike="noStrike" baseline="-3300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’s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5" name="Line 42"/>
          <p:cNvSpPr/>
          <p:nvPr/>
        </p:nvSpPr>
        <p:spPr>
          <a:xfrm>
            <a:off x="3816000" y="5976000"/>
            <a:ext cx="540000" cy="72000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36" name="TextShape 43"/>
          <p:cNvSpPr txBox="1"/>
          <p:nvPr/>
        </p:nvSpPr>
        <p:spPr>
          <a:xfrm>
            <a:off x="720000" y="216000"/>
            <a:ext cx="2244240" cy="3463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Longitudinal Atrophy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CustomShape 1"/>
          <p:cNvSpPr/>
          <p:nvPr/>
        </p:nvSpPr>
        <p:spPr>
          <a:xfrm>
            <a:off x="2843640" y="3195000"/>
            <a:ext cx="1510920" cy="6559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T</a:t>
            </a:r>
            <a:r>
              <a:rPr b="0" lang="en-GB" sz="1800" spc="-1" strike="noStrike" baseline="-3300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-weighted image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8" name="CustomShape 2"/>
          <p:cNvSpPr/>
          <p:nvPr/>
        </p:nvSpPr>
        <p:spPr>
          <a:xfrm>
            <a:off x="2843640" y="4545720"/>
            <a:ext cx="1510920" cy="60120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Template Priors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9" name="Line 3"/>
          <p:cNvSpPr/>
          <p:nvPr/>
        </p:nvSpPr>
        <p:spPr>
          <a:xfrm flipV="1">
            <a:off x="3599640" y="3850920"/>
            <a:ext cx="360" cy="693720"/>
          </a:xfrm>
          <a:prstGeom prst="line">
            <a:avLst/>
          </a:prstGeom>
          <a:ln cap="rnd" w="38160">
            <a:solidFill>
              <a:srgbClr val="ff0000"/>
            </a:solidFill>
            <a:custDash>
              <a:ds d="100000" sp="100000"/>
            </a:custDash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40" name="CustomShape 4"/>
          <p:cNvSpPr/>
          <p:nvPr/>
        </p:nvSpPr>
        <p:spPr>
          <a:xfrm>
            <a:off x="4715640" y="4546080"/>
            <a:ext cx="1510920" cy="60120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Registered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Priors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1" name="Line 5"/>
          <p:cNvSpPr/>
          <p:nvPr/>
        </p:nvSpPr>
        <p:spPr>
          <a:xfrm>
            <a:off x="4346280" y="4860000"/>
            <a:ext cx="36000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42" name="CustomShape 6"/>
          <p:cNvSpPr/>
          <p:nvPr/>
        </p:nvSpPr>
        <p:spPr>
          <a:xfrm>
            <a:off x="2843640" y="1918080"/>
            <a:ext cx="1510920" cy="60120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FLAIR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image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3" name="Line 7"/>
          <p:cNvSpPr/>
          <p:nvPr/>
        </p:nvSpPr>
        <p:spPr>
          <a:xfrm>
            <a:off x="3599640" y="2500920"/>
            <a:ext cx="360" cy="693720"/>
          </a:xfrm>
          <a:prstGeom prst="line">
            <a:avLst/>
          </a:prstGeom>
          <a:ln cap="rnd" w="38160">
            <a:solidFill>
              <a:srgbClr val="ff0000"/>
            </a:solidFill>
            <a:custDash>
              <a:ds d="100000" sp="100000"/>
            </a:custDash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44" name="CustomShape 8"/>
          <p:cNvSpPr/>
          <p:nvPr/>
        </p:nvSpPr>
        <p:spPr>
          <a:xfrm>
            <a:off x="4715640" y="1918440"/>
            <a:ext cx="1510920" cy="60120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Registered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FLAIR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5" name="Line 9"/>
          <p:cNvSpPr/>
          <p:nvPr/>
        </p:nvSpPr>
        <p:spPr>
          <a:xfrm>
            <a:off x="4372920" y="2196000"/>
            <a:ext cx="36000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46" name="CustomShape 10"/>
          <p:cNvSpPr/>
          <p:nvPr/>
        </p:nvSpPr>
        <p:spPr>
          <a:xfrm>
            <a:off x="4715640" y="1018440"/>
            <a:ext cx="1510920" cy="60120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Lesion Markers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7" name="Line 11"/>
          <p:cNvSpPr/>
          <p:nvPr/>
        </p:nvSpPr>
        <p:spPr>
          <a:xfrm>
            <a:off x="0" y="0"/>
            <a:ext cx="360" cy="360"/>
          </a:xfrm>
          <a:prstGeom prst="line">
            <a:avLst/>
          </a:prstGeom>
          <a:ln>
            <a:solidFill>
              <a:srgbClr val="000000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48" name="CustomShape 12"/>
          <p:cNvSpPr/>
          <p:nvPr/>
        </p:nvSpPr>
        <p:spPr>
          <a:xfrm>
            <a:off x="6731640" y="874440"/>
            <a:ext cx="1510920" cy="85320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Transformed Lesion Markers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9" name="Line 13"/>
          <p:cNvSpPr/>
          <p:nvPr/>
        </p:nvSpPr>
        <p:spPr>
          <a:xfrm>
            <a:off x="0" y="0"/>
            <a:ext cx="360" cy="360"/>
          </a:xfrm>
          <a:prstGeom prst="line">
            <a:avLst/>
          </a:prstGeom>
          <a:ln>
            <a:solidFill>
              <a:srgbClr val="000000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50" name="TextShape 14"/>
          <p:cNvSpPr txBox="1"/>
          <p:nvPr/>
        </p:nvSpPr>
        <p:spPr>
          <a:xfrm>
            <a:off x="1080000" y="301680"/>
            <a:ext cx="4580640" cy="3463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Cross-sectional Atrophy with Lesions Part 1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CustomShape 1"/>
          <p:cNvSpPr/>
          <p:nvPr/>
        </p:nvSpPr>
        <p:spPr>
          <a:xfrm>
            <a:off x="251640" y="2726640"/>
            <a:ext cx="1510920" cy="6559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T</a:t>
            </a:r>
            <a:r>
              <a:rPr b="0" lang="en-GB" sz="1800" spc="-1" strike="noStrike" baseline="-3300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-weighted image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2" name="CustomShape 2"/>
          <p:cNvSpPr/>
          <p:nvPr/>
        </p:nvSpPr>
        <p:spPr>
          <a:xfrm>
            <a:off x="2123640" y="4077720"/>
            <a:ext cx="1510920" cy="60120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Registered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Priors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3" name="Line 3"/>
          <p:cNvSpPr/>
          <p:nvPr/>
        </p:nvSpPr>
        <p:spPr>
          <a:xfrm flipV="1">
            <a:off x="2843280" y="3419640"/>
            <a:ext cx="1080" cy="64800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54" name="CustomShape 4"/>
          <p:cNvSpPr/>
          <p:nvPr/>
        </p:nvSpPr>
        <p:spPr>
          <a:xfrm>
            <a:off x="2123640" y="2699640"/>
            <a:ext cx="1438920" cy="718920"/>
          </a:xfrm>
          <a:prstGeom prst="ellipse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155" name="CustomShape 5"/>
          <p:cNvSpPr/>
          <p:nvPr/>
        </p:nvSpPr>
        <p:spPr>
          <a:xfrm>
            <a:off x="2519640" y="2879640"/>
            <a:ext cx="598680" cy="345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E-M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6" name="Line 6"/>
          <p:cNvSpPr/>
          <p:nvPr/>
        </p:nvSpPr>
        <p:spPr>
          <a:xfrm>
            <a:off x="1754280" y="3059640"/>
            <a:ext cx="36000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57" name="CustomShape 7"/>
          <p:cNvSpPr/>
          <p:nvPr/>
        </p:nvSpPr>
        <p:spPr>
          <a:xfrm>
            <a:off x="3887640" y="2746080"/>
            <a:ext cx="1510920" cy="60120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Posterior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Probabilities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8" name="CustomShape 8"/>
          <p:cNvSpPr/>
          <p:nvPr/>
        </p:nvSpPr>
        <p:spPr>
          <a:xfrm>
            <a:off x="7667640" y="3970440"/>
            <a:ext cx="1510920" cy="6559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Bias-Corrected T</a:t>
            </a:r>
            <a:r>
              <a:rPr b="0" lang="en-GB" sz="1800" spc="-1" strike="noStrike" baseline="-3300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9" name="Line 9"/>
          <p:cNvSpPr/>
          <p:nvPr/>
        </p:nvSpPr>
        <p:spPr>
          <a:xfrm>
            <a:off x="3562920" y="3059640"/>
            <a:ext cx="32472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60" name="Line 10"/>
          <p:cNvSpPr/>
          <p:nvPr/>
        </p:nvSpPr>
        <p:spPr>
          <a:xfrm>
            <a:off x="7235280" y="4104000"/>
            <a:ext cx="432360" cy="21600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61" name="Line 11"/>
          <p:cNvSpPr/>
          <p:nvPr/>
        </p:nvSpPr>
        <p:spPr>
          <a:xfrm flipV="1">
            <a:off x="7128000" y="3600000"/>
            <a:ext cx="503640" cy="21600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62" name="CustomShape 12"/>
          <p:cNvSpPr/>
          <p:nvPr/>
        </p:nvSpPr>
        <p:spPr>
          <a:xfrm>
            <a:off x="7631640" y="3347640"/>
            <a:ext cx="1006920" cy="502920"/>
          </a:xfrm>
          <a:prstGeom prst="rect">
            <a:avLst/>
          </a:prstGeom>
          <a:solidFill>
            <a:srgbClr val="ffff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163" name="CustomShape 13"/>
          <p:cNvSpPr/>
          <p:nvPr/>
        </p:nvSpPr>
        <p:spPr>
          <a:xfrm>
            <a:off x="7631640" y="3419640"/>
            <a:ext cx="1128600" cy="430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Volumes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4" name="CustomShape 14"/>
          <p:cNvSpPr/>
          <p:nvPr/>
        </p:nvSpPr>
        <p:spPr>
          <a:xfrm>
            <a:off x="5933520" y="5133960"/>
            <a:ext cx="1510920" cy="60120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Registered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FLAIR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5" name="Line 15"/>
          <p:cNvSpPr/>
          <p:nvPr/>
        </p:nvSpPr>
        <p:spPr>
          <a:xfrm flipH="1" flipV="1">
            <a:off x="6659640" y="4391280"/>
            <a:ext cx="36360" cy="73224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66" name="Line 16"/>
          <p:cNvSpPr/>
          <p:nvPr/>
        </p:nvSpPr>
        <p:spPr>
          <a:xfrm flipV="1">
            <a:off x="4696920" y="2519280"/>
            <a:ext cx="360" cy="19872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67" name="CustomShape 17"/>
          <p:cNvSpPr/>
          <p:nvPr/>
        </p:nvSpPr>
        <p:spPr>
          <a:xfrm>
            <a:off x="3898800" y="992880"/>
            <a:ext cx="1510920" cy="60120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Lesion Markers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8" name="CustomShape 18"/>
          <p:cNvSpPr/>
          <p:nvPr/>
        </p:nvSpPr>
        <p:spPr>
          <a:xfrm>
            <a:off x="3960000" y="1800000"/>
            <a:ext cx="1438920" cy="718920"/>
          </a:xfrm>
          <a:prstGeom prst="ellipse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169" name="CustomShape 19"/>
          <p:cNvSpPr/>
          <p:nvPr/>
        </p:nvSpPr>
        <p:spPr>
          <a:xfrm>
            <a:off x="3960000" y="1823400"/>
            <a:ext cx="1511640" cy="467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GB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Lesion Segmentation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0" name="Line 20"/>
          <p:cNvSpPr/>
          <p:nvPr/>
        </p:nvSpPr>
        <p:spPr>
          <a:xfrm>
            <a:off x="4696920" y="1593000"/>
            <a:ext cx="360" cy="19872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71" name="CustomShape 21"/>
          <p:cNvSpPr/>
          <p:nvPr/>
        </p:nvSpPr>
        <p:spPr>
          <a:xfrm>
            <a:off x="5734800" y="1856880"/>
            <a:ext cx="1510920" cy="60120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Segmented Lesions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2" name="Line 22"/>
          <p:cNvSpPr/>
          <p:nvPr/>
        </p:nvSpPr>
        <p:spPr>
          <a:xfrm>
            <a:off x="5425560" y="2159640"/>
            <a:ext cx="32472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73" name="CustomShape 23"/>
          <p:cNvSpPr/>
          <p:nvPr/>
        </p:nvSpPr>
        <p:spPr>
          <a:xfrm>
            <a:off x="5796000" y="3672000"/>
            <a:ext cx="1438920" cy="718920"/>
          </a:xfrm>
          <a:prstGeom prst="ellipse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174" name="CustomShape 24"/>
          <p:cNvSpPr/>
          <p:nvPr/>
        </p:nvSpPr>
        <p:spPr>
          <a:xfrm>
            <a:off x="6192000" y="3852000"/>
            <a:ext cx="598680" cy="345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E-M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5" name="CustomShape 25"/>
          <p:cNvSpPr/>
          <p:nvPr/>
        </p:nvSpPr>
        <p:spPr>
          <a:xfrm>
            <a:off x="7658280" y="4753080"/>
            <a:ext cx="1521360" cy="93456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Bias-Corrected FLAIR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6" name="Line 26"/>
          <p:cNvSpPr/>
          <p:nvPr/>
        </p:nvSpPr>
        <p:spPr>
          <a:xfrm>
            <a:off x="7029360" y="4284000"/>
            <a:ext cx="628920" cy="86400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77" name="Line 27"/>
          <p:cNvSpPr/>
          <p:nvPr/>
        </p:nvSpPr>
        <p:spPr>
          <a:xfrm flipH="1">
            <a:off x="6480000" y="2448000"/>
            <a:ext cx="360" cy="122400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78" name="Line 28"/>
          <p:cNvSpPr/>
          <p:nvPr/>
        </p:nvSpPr>
        <p:spPr>
          <a:xfrm>
            <a:off x="0" y="0"/>
            <a:ext cx="360" cy="360"/>
          </a:xfrm>
          <a:prstGeom prst="line">
            <a:avLst/>
          </a:prstGeom>
          <a:ln w="1800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79" name="TextShape 29"/>
          <p:cNvSpPr txBox="1"/>
          <p:nvPr/>
        </p:nvSpPr>
        <p:spPr>
          <a:xfrm>
            <a:off x="1080360" y="301680"/>
            <a:ext cx="4580640" cy="3463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Cross-sectional Atrophy with Lesions Part 2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0" name="Freeform 30"/>
          <p:cNvSpPr/>
          <p:nvPr/>
        </p:nvSpPr>
        <p:spPr>
          <a:xfrm>
            <a:off x="1008000" y="3382560"/>
            <a:ext cx="5040360" cy="1729800"/>
          </a:xfrm>
          <a:custGeom>
            <a:avLst/>
            <a:gdLst/>
            <a:ahLst/>
            <a:rect l="0" t="0" r="r" b="b"/>
            <a:pathLst>
              <a:path w="14001" h="4805">
                <a:moveTo>
                  <a:pt x="0" y="0"/>
                </a:moveTo>
                <a:cubicBezTo>
                  <a:pt x="2600" y="4480"/>
                  <a:pt x="3000" y="3804"/>
                  <a:pt x="3800" y="4204"/>
                </a:cubicBezTo>
                <a:cubicBezTo>
                  <a:pt x="6200" y="4480"/>
                  <a:pt x="8200" y="4804"/>
                  <a:pt x="10400" y="4404"/>
                </a:cubicBezTo>
                <a:cubicBezTo>
                  <a:pt x="13000" y="3604"/>
                  <a:pt x="13200" y="3004"/>
                  <a:pt x="14000" y="2604"/>
                </a:cubicBezTo>
              </a:path>
            </a:pathLst>
          </a:custGeom>
          <a:ln w="18000">
            <a:solidFill>
              <a:srgbClr val="000000"/>
            </a:solidFill>
            <a:round/>
            <a:tailEnd len="med" type="triangle" w="med"/>
          </a:ln>
        </p:spPr>
      </p:sp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CustomShape 1"/>
          <p:cNvSpPr/>
          <p:nvPr/>
        </p:nvSpPr>
        <p:spPr>
          <a:xfrm>
            <a:off x="2628000" y="2547720"/>
            <a:ext cx="1691280" cy="91224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Co-Registered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T</a:t>
            </a:r>
            <a:r>
              <a:rPr b="0" lang="en-GB" sz="1800" spc="-1" strike="noStrike" baseline="-3300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-weighted Time-Point 1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2" name="CustomShape 2"/>
          <p:cNvSpPr/>
          <p:nvPr/>
        </p:nvSpPr>
        <p:spPr>
          <a:xfrm>
            <a:off x="720000" y="4024080"/>
            <a:ext cx="1511280" cy="65628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T</a:t>
            </a:r>
            <a:r>
              <a:rPr b="0" lang="en-GB" sz="1800" spc="-1" strike="noStrike" baseline="-3300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-weighted Time-Point 2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3" name="Line 3"/>
          <p:cNvSpPr/>
          <p:nvPr/>
        </p:nvSpPr>
        <p:spPr>
          <a:xfrm>
            <a:off x="1476000" y="3355920"/>
            <a:ext cx="360" cy="693720"/>
          </a:xfrm>
          <a:prstGeom prst="line">
            <a:avLst/>
          </a:prstGeom>
          <a:ln cap="rnd" w="38160">
            <a:solidFill>
              <a:srgbClr val="ff0000"/>
            </a:solidFill>
            <a:custDash>
              <a:ds d="100000" sp="100000"/>
            </a:custDash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84" name="CustomShape 4"/>
          <p:cNvSpPr/>
          <p:nvPr/>
        </p:nvSpPr>
        <p:spPr>
          <a:xfrm>
            <a:off x="720000" y="2692080"/>
            <a:ext cx="1511280" cy="65628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T</a:t>
            </a:r>
            <a:r>
              <a:rPr b="0" lang="en-GB" sz="1800" spc="-1" strike="noStrike" baseline="-3300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-weighted Time-Point 1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5" name="CustomShape 5"/>
          <p:cNvSpPr/>
          <p:nvPr/>
        </p:nvSpPr>
        <p:spPr>
          <a:xfrm>
            <a:off x="2628000" y="3915720"/>
            <a:ext cx="1691280" cy="91224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Co-Registered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T</a:t>
            </a:r>
            <a:r>
              <a:rPr b="0" lang="en-GB" sz="1800" spc="-1" strike="noStrike" baseline="-3300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-weighted Time-Point 2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6" name="Line 6"/>
          <p:cNvSpPr/>
          <p:nvPr/>
        </p:nvSpPr>
        <p:spPr>
          <a:xfrm>
            <a:off x="2239920" y="4356360"/>
            <a:ext cx="36000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87" name="Line 7"/>
          <p:cNvSpPr/>
          <p:nvPr/>
        </p:nvSpPr>
        <p:spPr>
          <a:xfrm>
            <a:off x="2230560" y="3024360"/>
            <a:ext cx="36000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88" name="CustomShape 8"/>
          <p:cNvSpPr/>
          <p:nvPr/>
        </p:nvSpPr>
        <p:spPr>
          <a:xfrm>
            <a:off x="4500360" y="3276720"/>
            <a:ext cx="1439280" cy="719280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189" name="CustomShape 9"/>
          <p:cNvSpPr/>
          <p:nvPr/>
        </p:nvSpPr>
        <p:spPr>
          <a:xfrm>
            <a:off x="4716000" y="3456360"/>
            <a:ext cx="1024200" cy="345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Average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0" name="Line 10"/>
          <p:cNvSpPr/>
          <p:nvPr/>
        </p:nvSpPr>
        <p:spPr>
          <a:xfrm flipV="1">
            <a:off x="4310640" y="3898080"/>
            <a:ext cx="396000" cy="28800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91" name="Line 11"/>
          <p:cNvSpPr/>
          <p:nvPr/>
        </p:nvSpPr>
        <p:spPr>
          <a:xfrm>
            <a:off x="4301280" y="3096720"/>
            <a:ext cx="396000" cy="28800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92" name="CustomShape 12"/>
          <p:cNvSpPr/>
          <p:nvPr/>
        </p:nvSpPr>
        <p:spPr>
          <a:xfrm>
            <a:off x="6300000" y="3304440"/>
            <a:ext cx="1511280" cy="65628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Average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T</a:t>
            </a:r>
            <a:r>
              <a:rPr b="0" lang="en-GB" sz="1800" spc="-1" strike="noStrike" baseline="-3300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-weighted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3" name="Line 13"/>
          <p:cNvSpPr/>
          <p:nvPr/>
        </p:nvSpPr>
        <p:spPr>
          <a:xfrm>
            <a:off x="5947920" y="3636360"/>
            <a:ext cx="36000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94" name="CustomShape 14"/>
          <p:cNvSpPr/>
          <p:nvPr/>
        </p:nvSpPr>
        <p:spPr>
          <a:xfrm>
            <a:off x="6300000" y="2278800"/>
            <a:ext cx="1511280" cy="60156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FLAIR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Time-Point 1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5" name="Line 15"/>
          <p:cNvSpPr/>
          <p:nvPr/>
        </p:nvSpPr>
        <p:spPr>
          <a:xfrm>
            <a:off x="7056000" y="2881080"/>
            <a:ext cx="360" cy="439200"/>
          </a:xfrm>
          <a:prstGeom prst="line">
            <a:avLst/>
          </a:prstGeom>
          <a:ln cap="rnd" w="38160">
            <a:solidFill>
              <a:srgbClr val="ff0000"/>
            </a:solidFill>
            <a:custDash>
              <a:ds d="100000" sp="100000"/>
            </a:custDash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96" name="CustomShape 16"/>
          <p:cNvSpPr/>
          <p:nvPr/>
        </p:nvSpPr>
        <p:spPr>
          <a:xfrm>
            <a:off x="6300000" y="4403160"/>
            <a:ext cx="1511280" cy="60156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FLAIR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Time-Point 2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7" name="Line 17"/>
          <p:cNvSpPr/>
          <p:nvPr/>
        </p:nvSpPr>
        <p:spPr>
          <a:xfrm flipV="1">
            <a:off x="7056000" y="3951720"/>
            <a:ext cx="360" cy="439200"/>
          </a:xfrm>
          <a:prstGeom prst="line">
            <a:avLst/>
          </a:prstGeom>
          <a:ln cap="rnd" w="38160">
            <a:solidFill>
              <a:srgbClr val="ff0000"/>
            </a:solidFill>
            <a:custDash>
              <a:ds d="100000" sp="100000"/>
            </a:custDash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98" name="CustomShape 18"/>
          <p:cNvSpPr/>
          <p:nvPr/>
        </p:nvSpPr>
        <p:spPr>
          <a:xfrm>
            <a:off x="8172000" y="4295520"/>
            <a:ext cx="1511280" cy="8575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Registered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FLAIR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Time-Point 2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9" name="CustomShape 19"/>
          <p:cNvSpPr/>
          <p:nvPr/>
        </p:nvSpPr>
        <p:spPr>
          <a:xfrm>
            <a:off x="8136000" y="2135520"/>
            <a:ext cx="1511280" cy="8575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Registered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FLAIR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Time-Point 1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0" name="Line 20"/>
          <p:cNvSpPr/>
          <p:nvPr/>
        </p:nvSpPr>
        <p:spPr>
          <a:xfrm>
            <a:off x="7819920" y="4716360"/>
            <a:ext cx="36000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201" name="Line 21"/>
          <p:cNvSpPr/>
          <p:nvPr/>
        </p:nvSpPr>
        <p:spPr>
          <a:xfrm>
            <a:off x="7810560" y="2556360"/>
            <a:ext cx="36000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202" name="TextShape 22"/>
          <p:cNvSpPr txBox="1"/>
          <p:nvPr/>
        </p:nvSpPr>
        <p:spPr>
          <a:xfrm>
            <a:off x="720000" y="216360"/>
            <a:ext cx="4236120" cy="3463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Longitudinal Atrophy with Lesions Part 1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3" name="CustomShape 23"/>
          <p:cNvSpPr/>
          <p:nvPr/>
        </p:nvSpPr>
        <p:spPr>
          <a:xfrm>
            <a:off x="6263640" y="982440"/>
            <a:ext cx="1510920" cy="96156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Lesion Markers Time-Point 1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4" name="CustomShape 24"/>
          <p:cNvSpPr/>
          <p:nvPr/>
        </p:nvSpPr>
        <p:spPr>
          <a:xfrm>
            <a:off x="8135640" y="982440"/>
            <a:ext cx="1510920" cy="85320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Transformed Lesion Markers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5" name="Line 25"/>
          <p:cNvSpPr/>
          <p:nvPr/>
        </p:nvSpPr>
        <p:spPr>
          <a:xfrm>
            <a:off x="7801200" y="1440720"/>
            <a:ext cx="36000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cxnSp>
        <p:nvCxnSpPr>
          <p:cNvPr id="206" name="Line 26"/>
          <p:cNvCxnSpPr/>
          <p:nvPr/>
        </p:nvCxnSpPr>
        <p:spPr>
          <a:xfrm>
            <a:off x="0" y="0"/>
            <a:ext cx="360" cy="360"/>
          </a:xfrm>
          <a:prstGeom prst="line">
            <a:avLst/>
          </a:prstGeom>
          <a:ln w="18000">
            <a:solidFill>
              <a:srgbClr val="ff0000"/>
            </a:solidFill>
            <a:custDash>
              <a:ds d="300000" sp="200000"/>
            </a:custDash>
            <a:round/>
            <a:tailEnd len="med" type="triangle" w="med"/>
          </a:ln>
        </p:spPr>
      </p:cxnSp>
      <p:sp>
        <p:nvSpPr>
          <p:cNvPr id="207" name="CustomShape 27"/>
          <p:cNvSpPr/>
          <p:nvPr/>
        </p:nvSpPr>
        <p:spPr>
          <a:xfrm>
            <a:off x="6259320" y="5522760"/>
            <a:ext cx="1510920" cy="88524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Lesion Markers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Time-Point 2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8" name="Line 28"/>
          <p:cNvSpPr/>
          <p:nvPr/>
        </p:nvSpPr>
        <p:spPr>
          <a:xfrm>
            <a:off x="7796880" y="6017040"/>
            <a:ext cx="36000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cxnSp>
        <p:nvCxnSpPr>
          <p:cNvPr id="209" name="Line 29"/>
          <p:cNvCxnSpPr/>
          <p:nvPr/>
        </p:nvCxnSpPr>
        <p:spPr>
          <a:xfrm>
            <a:off x="0" y="0"/>
            <a:ext cx="360" cy="360"/>
          </a:xfrm>
          <a:prstGeom prst="line">
            <a:avLst/>
          </a:prstGeom>
          <a:ln w="18000">
            <a:solidFill>
              <a:srgbClr val="ff0000"/>
            </a:solidFill>
            <a:custDash>
              <a:ds d="300000" sp="200000"/>
            </a:custDash>
            <a:round/>
            <a:tailEnd len="med" type="triangle" w="med"/>
          </a:ln>
        </p:spPr>
      </p:cxnSp>
      <p:sp>
        <p:nvSpPr>
          <p:cNvPr id="210" name="CustomShape 30"/>
          <p:cNvSpPr/>
          <p:nvPr/>
        </p:nvSpPr>
        <p:spPr>
          <a:xfrm>
            <a:off x="8135640" y="5590440"/>
            <a:ext cx="1510920" cy="85320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Transformed Lesion Markers</a:t>
            </a:r>
            <a:endParaRPr b="0" lang="en-GB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</TotalTime>
  <Application>LibreOffice/5.2.2.2$Linux_X86_64 LibreOffice_project/8f96e87c890bf8fa77463cd4b640a2312823f3ad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2017-12-11T15:58:33Z</dcterms:created>
  <dc:creator>Mark Horsfield</dc:creator>
  <dc:description/>
  <dc:language>en-GB</dc:language>
  <cp:lastModifiedBy>Mark Horsfield</cp:lastModifiedBy>
  <dcterms:modified xsi:type="dcterms:W3CDTF">2017-12-15T17:29:28Z</dcterms:modified>
  <cp:revision>8</cp:revision>
  <dc:subject/>
  <dc:title/>
</cp:coreProperties>
</file>