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_rels/presentation.xml.rels" ContentType="application/vnd.openxmlformats-package.relationships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_rels/slideLayout2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0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.xml" ContentType="application/vnd.openxmlformats-officedocument.presentationml.slide+xml"/>
  <Override PartName="/ppt/slides/_rels/slide6.xml.rels" ContentType="application/vnd.openxmlformats-package.relationships+xml"/>
  <Override PartName="/ppt/slides/_rels/slide3.xml.rels" ContentType="application/vnd.openxmlformats-package.relationships+xml"/>
  <Override PartName="/ppt/slides/_rels/slide5.xml.rels" ContentType="application/vnd.openxmlformats-package.relationships+xml"/>
  <Override PartName="/ppt/slides/_rels/slide2.xml.rels" ContentType="application/vnd.openxmlformats-package.relationships+xml"/>
  <Override PartName="/ppt/slides/_rels/slide4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</p:sldIdLst>
  <p:sldSz cx="10080625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56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912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56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912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57156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63912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57156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63912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GB" sz="4400" spc="-1" strike="noStrike">
                <a:latin typeface="Arial"/>
              </a:rPr>
              <a:t>Click to edit the title text format</a:t>
            </a:r>
            <a:endParaRPr b="0" lang="en-GB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"/>
              </a:rPr>
              <a:t>Click to edit the outline text format</a:t>
            </a:r>
            <a:endParaRPr b="0" lang="en-GB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"/>
              </a:rPr>
              <a:t>Second Outline Level</a:t>
            </a:r>
            <a:endParaRPr b="0" lang="en-GB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400" spc="-1" strike="noStrike">
                <a:latin typeface="Arial"/>
              </a:rPr>
              <a:t>Third Outline Level</a:t>
            </a:r>
            <a:endParaRPr b="0" lang="en-GB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000" spc="-1" strike="noStrike">
                <a:latin typeface="Arial"/>
              </a:rPr>
              <a:t>Fourth Outline Level</a:t>
            </a:r>
            <a:endParaRPr b="0" lang="en-GB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"/>
              </a:rPr>
              <a:t>Fifth Outline Level</a:t>
            </a:r>
            <a:endParaRPr b="0" lang="en-GB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"/>
              </a:rPr>
              <a:t>Sixth Outline Level</a:t>
            </a:r>
            <a:endParaRPr b="0" lang="en-GB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"/>
              </a:rPr>
              <a:t>Seventh Outline Level</a:t>
            </a:r>
            <a:endParaRPr b="0" lang="en-GB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GB" sz="4400" spc="-1" strike="noStrike">
                <a:latin typeface="Arial"/>
              </a:rPr>
              <a:t>Click to edit the title text format</a:t>
            </a:r>
            <a:endParaRPr b="0" lang="en-GB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"/>
              </a:rPr>
              <a:t>Click to edit the outline text format</a:t>
            </a:r>
            <a:endParaRPr b="0" lang="en-GB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"/>
              </a:rPr>
              <a:t>Second Outline Level</a:t>
            </a:r>
            <a:endParaRPr b="0" lang="en-GB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400" spc="-1" strike="noStrike">
                <a:latin typeface="Arial"/>
              </a:rPr>
              <a:t>Third Outline Level</a:t>
            </a:r>
            <a:endParaRPr b="0" lang="en-GB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000" spc="-1" strike="noStrike">
                <a:latin typeface="Arial"/>
              </a:rPr>
              <a:t>Fourth Outline Level</a:t>
            </a:r>
            <a:endParaRPr b="0" lang="en-GB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"/>
              </a:rPr>
              <a:t>Fifth Outline Level</a:t>
            </a:r>
            <a:endParaRPr b="0" lang="en-GB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"/>
              </a:rPr>
              <a:t>Sixth Outline Level</a:t>
            </a:r>
            <a:endParaRPr b="0" lang="en-GB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"/>
              </a:rPr>
              <a:t>Seventh Outline Level</a:t>
            </a:r>
            <a:endParaRPr b="0" lang="en-GB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CustomShape 1"/>
          <p:cNvSpPr/>
          <p:nvPr/>
        </p:nvSpPr>
        <p:spPr>
          <a:xfrm>
            <a:off x="1007640" y="2367000"/>
            <a:ext cx="1510200" cy="6552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-weighted image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77" name="CustomShape 2"/>
          <p:cNvSpPr/>
          <p:nvPr/>
        </p:nvSpPr>
        <p:spPr>
          <a:xfrm>
            <a:off x="1007640" y="3717720"/>
            <a:ext cx="1510200" cy="6004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Template Priors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78" name="Line 3"/>
          <p:cNvSpPr/>
          <p:nvPr/>
        </p:nvSpPr>
        <p:spPr>
          <a:xfrm flipV="1">
            <a:off x="1763640" y="3022920"/>
            <a:ext cx="360" cy="693720"/>
          </a:xfrm>
          <a:prstGeom prst="line">
            <a:avLst/>
          </a:prstGeom>
          <a:ln cap="rnd" w="38160">
            <a:solidFill>
              <a:srgbClr val="ff0000"/>
            </a:solidFill>
            <a:prstDash val="sysDot"/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79" name="CustomShape 4"/>
          <p:cNvSpPr/>
          <p:nvPr/>
        </p:nvSpPr>
        <p:spPr>
          <a:xfrm>
            <a:off x="2879640" y="3718080"/>
            <a:ext cx="1510200" cy="6004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Registered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Priors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80" name="Line 5"/>
          <p:cNvSpPr/>
          <p:nvPr/>
        </p:nvSpPr>
        <p:spPr>
          <a:xfrm flipV="1">
            <a:off x="3599280" y="3060000"/>
            <a:ext cx="1080" cy="64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81" name="CustomShape 6"/>
          <p:cNvSpPr/>
          <p:nvPr/>
        </p:nvSpPr>
        <p:spPr>
          <a:xfrm>
            <a:off x="2879640" y="2340000"/>
            <a:ext cx="1438200" cy="71820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82" name="CustomShape 7"/>
          <p:cNvSpPr/>
          <p:nvPr/>
        </p:nvSpPr>
        <p:spPr>
          <a:xfrm>
            <a:off x="3311640" y="2520000"/>
            <a:ext cx="597960" cy="34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E-M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83" name="Line 8"/>
          <p:cNvSpPr/>
          <p:nvPr/>
        </p:nvSpPr>
        <p:spPr>
          <a:xfrm>
            <a:off x="2510280" y="2700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84" name="Line 9"/>
          <p:cNvSpPr/>
          <p:nvPr/>
        </p:nvSpPr>
        <p:spPr>
          <a:xfrm>
            <a:off x="2510280" y="4032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85" name="CustomShape 10"/>
          <p:cNvSpPr/>
          <p:nvPr/>
        </p:nvSpPr>
        <p:spPr>
          <a:xfrm>
            <a:off x="4643640" y="1882440"/>
            <a:ext cx="1510200" cy="6004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Posterior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Probabilities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86" name="CustomShape 11"/>
          <p:cNvSpPr/>
          <p:nvPr/>
        </p:nvSpPr>
        <p:spPr>
          <a:xfrm>
            <a:off x="4643640" y="2926800"/>
            <a:ext cx="1510200" cy="6552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Bias-Corrected T</a:t>
            </a:r>
            <a:r>
              <a:rPr b="0" lang="en-GB" sz="1800" spc="-1" strike="noStrike" baseline="-33000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87" name="Line 12"/>
          <p:cNvSpPr/>
          <p:nvPr/>
        </p:nvSpPr>
        <p:spPr>
          <a:xfrm flipV="1">
            <a:off x="4247640" y="2232000"/>
            <a:ext cx="396000" cy="28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88" name="Line 13"/>
          <p:cNvSpPr/>
          <p:nvPr/>
        </p:nvSpPr>
        <p:spPr>
          <a:xfrm>
            <a:off x="4238280" y="2889720"/>
            <a:ext cx="396000" cy="28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89" name="Line 14"/>
          <p:cNvSpPr/>
          <p:nvPr/>
        </p:nvSpPr>
        <p:spPr>
          <a:xfrm>
            <a:off x="6172920" y="2160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90" name="CustomShape 15"/>
          <p:cNvSpPr/>
          <p:nvPr/>
        </p:nvSpPr>
        <p:spPr>
          <a:xfrm>
            <a:off x="6551640" y="1908000"/>
            <a:ext cx="1006200" cy="502200"/>
          </a:xfrm>
          <a:prstGeom prst="rect">
            <a:avLst/>
          </a:prstGeom>
          <a:solidFill>
            <a:srgbClr val="fffff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91" name="CustomShape 16"/>
          <p:cNvSpPr/>
          <p:nvPr/>
        </p:nvSpPr>
        <p:spPr>
          <a:xfrm>
            <a:off x="6551640" y="1980000"/>
            <a:ext cx="1127880" cy="43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Volumes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92" name="CustomShape 17"/>
          <p:cNvSpPr/>
          <p:nvPr/>
        </p:nvSpPr>
        <p:spPr>
          <a:xfrm>
            <a:off x="1007640" y="1090080"/>
            <a:ext cx="1510200" cy="6004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FLAIR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image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93" name="Line 18"/>
          <p:cNvSpPr/>
          <p:nvPr/>
        </p:nvSpPr>
        <p:spPr>
          <a:xfrm>
            <a:off x="1763640" y="1672920"/>
            <a:ext cx="360" cy="693720"/>
          </a:xfrm>
          <a:prstGeom prst="line">
            <a:avLst/>
          </a:prstGeom>
          <a:ln cap="rnd" w="38160">
            <a:solidFill>
              <a:srgbClr val="ff0000"/>
            </a:solidFill>
            <a:prstDash val="sysDot"/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94" name="CustomShape 19"/>
          <p:cNvSpPr/>
          <p:nvPr/>
        </p:nvSpPr>
        <p:spPr>
          <a:xfrm>
            <a:off x="2879640" y="1090440"/>
            <a:ext cx="1510200" cy="6004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Registered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FLAIR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95" name="Line 20"/>
          <p:cNvSpPr/>
          <p:nvPr/>
        </p:nvSpPr>
        <p:spPr>
          <a:xfrm>
            <a:off x="2536920" y="1368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96" name="Line 21"/>
          <p:cNvSpPr/>
          <p:nvPr/>
        </p:nvSpPr>
        <p:spPr>
          <a:xfrm>
            <a:off x="3599640" y="1701720"/>
            <a:ext cx="1080" cy="64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97" name="TextShape 22"/>
          <p:cNvSpPr/>
          <p:nvPr/>
        </p:nvSpPr>
        <p:spPr>
          <a:xfrm>
            <a:off x="1008000" y="360000"/>
            <a:ext cx="2575800" cy="34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Cross-sectional atrophy</a:t>
            </a:r>
            <a:endParaRPr b="0" lang="en-GB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720000" y="5355000"/>
            <a:ext cx="1510560" cy="65556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Average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-weighted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720000" y="6705720"/>
            <a:ext cx="1510560" cy="60084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Template Priors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00" name="Line 3"/>
          <p:cNvSpPr/>
          <p:nvPr/>
        </p:nvSpPr>
        <p:spPr>
          <a:xfrm flipV="1">
            <a:off x="1476000" y="6010920"/>
            <a:ext cx="360" cy="693720"/>
          </a:xfrm>
          <a:prstGeom prst="line">
            <a:avLst/>
          </a:prstGeom>
          <a:ln cap="rnd" w="38160">
            <a:solidFill>
              <a:srgbClr val="ff0000"/>
            </a:solidFill>
            <a:prstDash val="sysDot"/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01" name="CustomShape 4"/>
          <p:cNvSpPr/>
          <p:nvPr/>
        </p:nvSpPr>
        <p:spPr>
          <a:xfrm>
            <a:off x="2592000" y="6706080"/>
            <a:ext cx="1510560" cy="60084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Registered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Priors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02" name="Line 5"/>
          <p:cNvSpPr/>
          <p:nvPr/>
        </p:nvSpPr>
        <p:spPr>
          <a:xfrm flipV="1">
            <a:off x="3311640" y="6048000"/>
            <a:ext cx="1080" cy="64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03" name="CustomShape 6"/>
          <p:cNvSpPr/>
          <p:nvPr/>
        </p:nvSpPr>
        <p:spPr>
          <a:xfrm>
            <a:off x="2592000" y="5328000"/>
            <a:ext cx="1438560" cy="718560"/>
          </a:xfrm>
          <a:prstGeom prst="ellipse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04" name="CustomShape 7"/>
          <p:cNvSpPr/>
          <p:nvPr/>
        </p:nvSpPr>
        <p:spPr>
          <a:xfrm>
            <a:off x="3024000" y="5508000"/>
            <a:ext cx="598320" cy="34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E-M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05" name="Line 8"/>
          <p:cNvSpPr/>
          <p:nvPr/>
        </p:nvSpPr>
        <p:spPr>
          <a:xfrm>
            <a:off x="2222640" y="7020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06" name="CustomShape 9"/>
          <p:cNvSpPr/>
          <p:nvPr/>
        </p:nvSpPr>
        <p:spPr>
          <a:xfrm>
            <a:off x="4356000" y="4870440"/>
            <a:ext cx="1510560" cy="60084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Posterior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Probabilities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07" name="CustomShape 10"/>
          <p:cNvSpPr/>
          <p:nvPr/>
        </p:nvSpPr>
        <p:spPr>
          <a:xfrm>
            <a:off x="4356000" y="6444000"/>
            <a:ext cx="1834560" cy="6156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Bias-Corrected FLAIRs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08" name="Line 11"/>
          <p:cNvSpPr/>
          <p:nvPr/>
        </p:nvSpPr>
        <p:spPr>
          <a:xfrm flipV="1">
            <a:off x="3960000" y="5220000"/>
            <a:ext cx="396000" cy="28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09" name="Line 12"/>
          <p:cNvSpPr/>
          <p:nvPr/>
        </p:nvSpPr>
        <p:spPr>
          <a:xfrm>
            <a:off x="4032000" y="5760000"/>
            <a:ext cx="314640" cy="216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0" name="Line 13"/>
          <p:cNvSpPr/>
          <p:nvPr/>
        </p:nvSpPr>
        <p:spPr>
          <a:xfrm>
            <a:off x="5885280" y="5148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1" name="CustomShape 14"/>
          <p:cNvSpPr/>
          <p:nvPr/>
        </p:nvSpPr>
        <p:spPr>
          <a:xfrm>
            <a:off x="6264000" y="4896000"/>
            <a:ext cx="1006560" cy="502560"/>
          </a:xfrm>
          <a:prstGeom prst="rect">
            <a:avLst/>
          </a:prstGeom>
          <a:solidFill>
            <a:srgbClr val="fffff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12" name="CustomShape 15"/>
          <p:cNvSpPr/>
          <p:nvPr/>
        </p:nvSpPr>
        <p:spPr>
          <a:xfrm>
            <a:off x="6264000" y="4968000"/>
            <a:ext cx="1128240" cy="43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Volumes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13" name="CustomShape 16"/>
          <p:cNvSpPr/>
          <p:nvPr/>
        </p:nvSpPr>
        <p:spPr>
          <a:xfrm>
            <a:off x="1620000" y="4078440"/>
            <a:ext cx="1510560" cy="65556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Registered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’s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14" name="CustomShape 17"/>
          <p:cNvSpPr/>
          <p:nvPr/>
        </p:nvSpPr>
        <p:spPr>
          <a:xfrm>
            <a:off x="2628000" y="1179360"/>
            <a:ext cx="1690560" cy="91152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Co-Registered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-weighted Time-Point 1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15" name="CustomShape 18"/>
          <p:cNvSpPr/>
          <p:nvPr/>
        </p:nvSpPr>
        <p:spPr>
          <a:xfrm>
            <a:off x="720000" y="2655720"/>
            <a:ext cx="1510560" cy="65556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-weighted Time-Point 2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16" name="Line 19"/>
          <p:cNvSpPr/>
          <p:nvPr/>
        </p:nvSpPr>
        <p:spPr>
          <a:xfrm>
            <a:off x="1476000" y="1987560"/>
            <a:ext cx="360" cy="693720"/>
          </a:xfrm>
          <a:prstGeom prst="line">
            <a:avLst/>
          </a:prstGeom>
          <a:ln cap="rnd" w="38160">
            <a:solidFill>
              <a:srgbClr val="ff0000"/>
            </a:solidFill>
            <a:prstDash val="sysDot"/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17" name="CustomShape 20"/>
          <p:cNvSpPr/>
          <p:nvPr/>
        </p:nvSpPr>
        <p:spPr>
          <a:xfrm>
            <a:off x="720000" y="1323720"/>
            <a:ext cx="1510560" cy="65556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-weighted Time-Point 1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18" name="CustomShape 21"/>
          <p:cNvSpPr/>
          <p:nvPr/>
        </p:nvSpPr>
        <p:spPr>
          <a:xfrm>
            <a:off x="2628000" y="2547360"/>
            <a:ext cx="1690560" cy="91152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Co-Registered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-weighted Time-Point 2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19" name="Line 22"/>
          <p:cNvSpPr/>
          <p:nvPr/>
        </p:nvSpPr>
        <p:spPr>
          <a:xfrm>
            <a:off x="2239920" y="2988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20" name="Line 23"/>
          <p:cNvSpPr/>
          <p:nvPr/>
        </p:nvSpPr>
        <p:spPr>
          <a:xfrm>
            <a:off x="2230560" y="1656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21" name="CustomShape 24"/>
          <p:cNvSpPr/>
          <p:nvPr/>
        </p:nvSpPr>
        <p:spPr>
          <a:xfrm>
            <a:off x="4500360" y="1908360"/>
            <a:ext cx="1438560" cy="718560"/>
          </a:xfrm>
          <a:prstGeom prst="ellipse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22" name="CustomShape 25"/>
          <p:cNvSpPr/>
          <p:nvPr/>
        </p:nvSpPr>
        <p:spPr>
          <a:xfrm>
            <a:off x="4716000" y="2088000"/>
            <a:ext cx="1023480" cy="34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Average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23" name="Line 26"/>
          <p:cNvSpPr/>
          <p:nvPr/>
        </p:nvSpPr>
        <p:spPr>
          <a:xfrm flipV="1">
            <a:off x="4310640" y="2529720"/>
            <a:ext cx="396000" cy="28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24" name="Line 27"/>
          <p:cNvSpPr/>
          <p:nvPr/>
        </p:nvSpPr>
        <p:spPr>
          <a:xfrm>
            <a:off x="4301280" y="1728360"/>
            <a:ext cx="396000" cy="28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25" name="CustomShape 28"/>
          <p:cNvSpPr/>
          <p:nvPr/>
        </p:nvSpPr>
        <p:spPr>
          <a:xfrm>
            <a:off x="6300000" y="1936080"/>
            <a:ext cx="1510560" cy="65556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Average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-weighted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26" name="Line 29"/>
          <p:cNvSpPr/>
          <p:nvPr/>
        </p:nvSpPr>
        <p:spPr>
          <a:xfrm>
            <a:off x="5947920" y="2268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27" name="CustomShape 30"/>
          <p:cNvSpPr/>
          <p:nvPr/>
        </p:nvSpPr>
        <p:spPr>
          <a:xfrm>
            <a:off x="6300000" y="910440"/>
            <a:ext cx="1510560" cy="60084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FLAIR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Time-Point 1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28" name="Line 31"/>
          <p:cNvSpPr/>
          <p:nvPr/>
        </p:nvSpPr>
        <p:spPr>
          <a:xfrm>
            <a:off x="7056000" y="1512720"/>
            <a:ext cx="360" cy="439200"/>
          </a:xfrm>
          <a:prstGeom prst="line">
            <a:avLst/>
          </a:prstGeom>
          <a:ln cap="rnd" w="38160">
            <a:solidFill>
              <a:srgbClr val="ff0000"/>
            </a:solidFill>
            <a:prstDash val="sysDot"/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29" name="CustomShape 32"/>
          <p:cNvSpPr/>
          <p:nvPr/>
        </p:nvSpPr>
        <p:spPr>
          <a:xfrm>
            <a:off x="6300000" y="3034800"/>
            <a:ext cx="1510560" cy="60084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FLAIR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Time-Point 2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30" name="Line 33"/>
          <p:cNvSpPr/>
          <p:nvPr/>
        </p:nvSpPr>
        <p:spPr>
          <a:xfrm flipV="1">
            <a:off x="7056000" y="2583360"/>
            <a:ext cx="360" cy="439200"/>
          </a:xfrm>
          <a:prstGeom prst="line">
            <a:avLst/>
          </a:prstGeom>
          <a:ln cap="rnd" w="38160">
            <a:solidFill>
              <a:srgbClr val="ff0000"/>
            </a:solidFill>
            <a:prstDash val="sysDot"/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31" name="CustomShape 34"/>
          <p:cNvSpPr/>
          <p:nvPr/>
        </p:nvSpPr>
        <p:spPr>
          <a:xfrm>
            <a:off x="8172000" y="2927160"/>
            <a:ext cx="1510560" cy="8568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Registered</a:t>
            </a:r>
            <a:endParaRPr b="0" lang="en-GB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FLAIR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Time-Point 2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32" name="CustomShape 35"/>
          <p:cNvSpPr/>
          <p:nvPr/>
        </p:nvSpPr>
        <p:spPr>
          <a:xfrm>
            <a:off x="8136000" y="767160"/>
            <a:ext cx="1510560" cy="8568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Registered</a:t>
            </a:r>
            <a:endParaRPr b="0" lang="en-GB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FLAIR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Time-Point 1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33" name="Line 36"/>
          <p:cNvSpPr/>
          <p:nvPr/>
        </p:nvSpPr>
        <p:spPr>
          <a:xfrm>
            <a:off x="7819920" y="3348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34" name="Line 37"/>
          <p:cNvSpPr/>
          <p:nvPr/>
        </p:nvSpPr>
        <p:spPr>
          <a:xfrm>
            <a:off x="7810560" y="1188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35" name="CustomShape 38"/>
          <p:cNvSpPr/>
          <p:nvPr/>
        </p:nvSpPr>
        <p:spPr>
          <a:xfrm>
            <a:off x="3492000" y="4114800"/>
            <a:ext cx="1510560" cy="60084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Registered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FLAIRs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36" name="Line 39"/>
          <p:cNvSpPr/>
          <p:nvPr/>
        </p:nvSpPr>
        <p:spPr>
          <a:xfrm>
            <a:off x="2798640" y="4726080"/>
            <a:ext cx="297360" cy="60192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37" name="Line 40"/>
          <p:cNvSpPr/>
          <p:nvPr/>
        </p:nvSpPr>
        <p:spPr>
          <a:xfrm flipH="1">
            <a:off x="3473280" y="4716720"/>
            <a:ext cx="297360" cy="60192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38" name="CustomShape 41"/>
          <p:cNvSpPr/>
          <p:nvPr/>
        </p:nvSpPr>
        <p:spPr>
          <a:xfrm>
            <a:off x="4356000" y="5663160"/>
            <a:ext cx="1762560" cy="65556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Bias-Corrected T</a:t>
            </a:r>
            <a:r>
              <a:rPr b="0" lang="en-GB" sz="1800" spc="-1" strike="noStrike" baseline="-33000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’s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39" name="Line 42"/>
          <p:cNvSpPr/>
          <p:nvPr/>
        </p:nvSpPr>
        <p:spPr>
          <a:xfrm>
            <a:off x="3816000" y="5976000"/>
            <a:ext cx="540000" cy="720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40" name="TextShape 43"/>
          <p:cNvSpPr/>
          <p:nvPr/>
        </p:nvSpPr>
        <p:spPr>
          <a:xfrm>
            <a:off x="720000" y="216000"/>
            <a:ext cx="2243520" cy="34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Longitudinal Atrophy</a:t>
            </a:r>
            <a:endParaRPr b="0" lang="en-GB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2843640" y="3195000"/>
            <a:ext cx="1510200" cy="6552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-weighted image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42" name="CustomShape 2"/>
          <p:cNvSpPr/>
          <p:nvPr/>
        </p:nvSpPr>
        <p:spPr>
          <a:xfrm>
            <a:off x="2843640" y="4545720"/>
            <a:ext cx="1510200" cy="6004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Template Priors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43" name="Line 3"/>
          <p:cNvSpPr/>
          <p:nvPr/>
        </p:nvSpPr>
        <p:spPr>
          <a:xfrm flipV="1">
            <a:off x="3599640" y="3850920"/>
            <a:ext cx="360" cy="693720"/>
          </a:xfrm>
          <a:prstGeom prst="line">
            <a:avLst/>
          </a:prstGeom>
          <a:ln cap="rnd" w="38160">
            <a:solidFill>
              <a:srgbClr val="ff0000"/>
            </a:solidFill>
            <a:prstDash val="sysDot"/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44" name="CustomShape 4"/>
          <p:cNvSpPr/>
          <p:nvPr/>
        </p:nvSpPr>
        <p:spPr>
          <a:xfrm>
            <a:off x="4715640" y="4546080"/>
            <a:ext cx="1510200" cy="6004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Registered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Priors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45" name="Line 5"/>
          <p:cNvSpPr/>
          <p:nvPr/>
        </p:nvSpPr>
        <p:spPr>
          <a:xfrm>
            <a:off x="4346280" y="4860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46" name="CustomShape 6"/>
          <p:cNvSpPr/>
          <p:nvPr/>
        </p:nvSpPr>
        <p:spPr>
          <a:xfrm>
            <a:off x="2843640" y="1918080"/>
            <a:ext cx="1510200" cy="6004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FLAIR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image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47" name="Line 7"/>
          <p:cNvSpPr/>
          <p:nvPr/>
        </p:nvSpPr>
        <p:spPr>
          <a:xfrm>
            <a:off x="3599640" y="2500920"/>
            <a:ext cx="360" cy="693720"/>
          </a:xfrm>
          <a:prstGeom prst="line">
            <a:avLst/>
          </a:prstGeom>
          <a:ln cap="rnd" w="38160">
            <a:solidFill>
              <a:srgbClr val="ff0000"/>
            </a:solidFill>
            <a:prstDash val="sysDot"/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48" name="CustomShape 8"/>
          <p:cNvSpPr/>
          <p:nvPr/>
        </p:nvSpPr>
        <p:spPr>
          <a:xfrm>
            <a:off x="4715640" y="1918440"/>
            <a:ext cx="1510200" cy="6004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Registered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FLAIR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49" name="Line 9"/>
          <p:cNvSpPr/>
          <p:nvPr/>
        </p:nvSpPr>
        <p:spPr>
          <a:xfrm>
            <a:off x="4372920" y="219600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50" name="CustomShape 10"/>
          <p:cNvSpPr/>
          <p:nvPr/>
        </p:nvSpPr>
        <p:spPr>
          <a:xfrm>
            <a:off x="4715640" y="1018440"/>
            <a:ext cx="1510200" cy="6004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Lesion Markers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51" name="Line 11"/>
          <p:cNvSpPr/>
          <p:nvPr/>
        </p:nvSpPr>
        <p:spPr>
          <a:xfrm>
            <a:off x="0" y="0"/>
            <a:ext cx="360" cy="36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52" name="CustomShape 12"/>
          <p:cNvSpPr/>
          <p:nvPr/>
        </p:nvSpPr>
        <p:spPr>
          <a:xfrm>
            <a:off x="6731640" y="874440"/>
            <a:ext cx="1510200" cy="8524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Transformed Lesion Markers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53" name="Line 13"/>
          <p:cNvSpPr/>
          <p:nvPr/>
        </p:nvSpPr>
        <p:spPr>
          <a:xfrm>
            <a:off x="0" y="0"/>
            <a:ext cx="360" cy="36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54" name="TextShape 14"/>
          <p:cNvSpPr/>
          <p:nvPr/>
        </p:nvSpPr>
        <p:spPr>
          <a:xfrm>
            <a:off x="1080000" y="301680"/>
            <a:ext cx="4579920" cy="34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Cross-sectional Atrophy with Lesions Part 1</a:t>
            </a:r>
            <a:endParaRPr b="0" lang="en-GB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CustomShape 1"/>
          <p:cNvSpPr/>
          <p:nvPr/>
        </p:nvSpPr>
        <p:spPr>
          <a:xfrm>
            <a:off x="251640" y="2726640"/>
            <a:ext cx="1510200" cy="6552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-weighted image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56" name="CustomShape 2"/>
          <p:cNvSpPr/>
          <p:nvPr/>
        </p:nvSpPr>
        <p:spPr>
          <a:xfrm>
            <a:off x="2123640" y="4077720"/>
            <a:ext cx="1510200" cy="6004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Registered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Priors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57" name="Line 3"/>
          <p:cNvSpPr/>
          <p:nvPr/>
        </p:nvSpPr>
        <p:spPr>
          <a:xfrm flipV="1">
            <a:off x="2843280" y="3419640"/>
            <a:ext cx="1080" cy="64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58" name="CustomShape 4"/>
          <p:cNvSpPr/>
          <p:nvPr/>
        </p:nvSpPr>
        <p:spPr>
          <a:xfrm>
            <a:off x="2123640" y="2699640"/>
            <a:ext cx="1438200" cy="71820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59" name="CustomShape 5"/>
          <p:cNvSpPr/>
          <p:nvPr/>
        </p:nvSpPr>
        <p:spPr>
          <a:xfrm>
            <a:off x="2519640" y="2879640"/>
            <a:ext cx="720000" cy="34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E-M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60" name="Line 6"/>
          <p:cNvSpPr/>
          <p:nvPr/>
        </p:nvSpPr>
        <p:spPr>
          <a:xfrm>
            <a:off x="1754280" y="305964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61" name="CustomShape 7"/>
          <p:cNvSpPr/>
          <p:nvPr/>
        </p:nvSpPr>
        <p:spPr>
          <a:xfrm>
            <a:off x="3887640" y="2746080"/>
            <a:ext cx="1510200" cy="6004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Posterior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Probabilities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62" name="CustomShape 8"/>
          <p:cNvSpPr/>
          <p:nvPr/>
        </p:nvSpPr>
        <p:spPr>
          <a:xfrm>
            <a:off x="7667640" y="3970440"/>
            <a:ext cx="1510200" cy="6552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Bias-Corrected T</a:t>
            </a:r>
            <a:r>
              <a:rPr b="0" lang="en-GB" sz="1800" spc="-1" strike="noStrike" baseline="-33000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63" name="Line 9"/>
          <p:cNvSpPr/>
          <p:nvPr/>
        </p:nvSpPr>
        <p:spPr>
          <a:xfrm>
            <a:off x="3562920" y="3059640"/>
            <a:ext cx="32472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64" name="Line 10"/>
          <p:cNvSpPr/>
          <p:nvPr/>
        </p:nvSpPr>
        <p:spPr>
          <a:xfrm>
            <a:off x="7235280" y="4104000"/>
            <a:ext cx="432360" cy="216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65" name="Line 11"/>
          <p:cNvSpPr/>
          <p:nvPr/>
        </p:nvSpPr>
        <p:spPr>
          <a:xfrm flipV="1">
            <a:off x="7128000" y="3600000"/>
            <a:ext cx="503640" cy="216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66" name="CustomShape 12"/>
          <p:cNvSpPr/>
          <p:nvPr/>
        </p:nvSpPr>
        <p:spPr>
          <a:xfrm>
            <a:off x="7631640" y="3347640"/>
            <a:ext cx="1006200" cy="502200"/>
          </a:xfrm>
          <a:prstGeom prst="rect">
            <a:avLst/>
          </a:prstGeom>
          <a:solidFill>
            <a:srgbClr val="fffff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67" name="CustomShape 13"/>
          <p:cNvSpPr/>
          <p:nvPr/>
        </p:nvSpPr>
        <p:spPr>
          <a:xfrm>
            <a:off x="7631640" y="3419640"/>
            <a:ext cx="1127880" cy="430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Volumes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68" name="CustomShape 14"/>
          <p:cNvSpPr/>
          <p:nvPr/>
        </p:nvSpPr>
        <p:spPr>
          <a:xfrm>
            <a:off x="5933520" y="5097960"/>
            <a:ext cx="1510200" cy="6004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Registered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FLAIR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69" name="Line 15"/>
          <p:cNvSpPr/>
          <p:nvPr/>
        </p:nvSpPr>
        <p:spPr>
          <a:xfrm flipV="1">
            <a:off x="6659640" y="4390560"/>
            <a:ext cx="360" cy="7074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70" name="Line 16"/>
          <p:cNvSpPr/>
          <p:nvPr/>
        </p:nvSpPr>
        <p:spPr>
          <a:xfrm flipV="1">
            <a:off x="4696920" y="2519280"/>
            <a:ext cx="360" cy="19872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71" name="CustomShape 17"/>
          <p:cNvSpPr/>
          <p:nvPr/>
        </p:nvSpPr>
        <p:spPr>
          <a:xfrm>
            <a:off x="3898800" y="720000"/>
            <a:ext cx="1510200" cy="87336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Lesion Intensity Model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72" name="CustomShape 18"/>
          <p:cNvSpPr/>
          <p:nvPr/>
        </p:nvSpPr>
        <p:spPr>
          <a:xfrm>
            <a:off x="3960000" y="1800000"/>
            <a:ext cx="1438200" cy="71820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73" name="CustomShape 19"/>
          <p:cNvSpPr/>
          <p:nvPr/>
        </p:nvSpPr>
        <p:spPr>
          <a:xfrm>
            <a:off x="3960000" y="1823400"/>
            <a:ext cx="1510920" cy="46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600" spc="-1" strike="noStrike">
                <a:solidFill>
                  <a:srgbClr val="000000"/>
                </a:solidFill>
                <a:latin typeface="Arial"/>
                <a:ea typeface="DejaVu Sans"/>
              </a:rPr>
              <a:t>Lesion Segmentation</a:t>
            </a:r>
            <a:endParaRPr b="0" lang="en-GB" sz="1600" spc="-1" strike="noStrike">
              <a:latin typeface="Arial"/>
            </a:endParaRPr>
          </a:p>
        </p:txBody>
      </p:sp>
      <p:sp>
        <p:nvSpPr>
          <p:cNvPr id="174" name="Line 20"/>
          <p:cNvSpPr/>
          <p:nvPr/>
        </p:nvSpPr>
        <p:spPr>
          <a:xfrm>
            <a:off x="4696920" y="1593000"/>
            <a:ext cx="360" cy="19872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75" name="CustomShape 21"/>
          <p:cNvSpPr/>
          <p:nvPr/>
        </p:nvSpPr>
        <p:spPr>
          <a:xfrm>
            <a:off x="5734800" y="1856880"/>
            <a:ext cx="1510200" cy="6004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Segmented Lesions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76" name="Line 22"/>
          <p:cNvSpPr/>
          <p:nvPr/>
        </p:nvSpPr>
        <p:spPr>
          <a:xfrm>
            <a:off x="5425560" y="2159640"/>
            <a:ext cx="32472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77" name="CustomShape 23"/>
          <p:cNvSpPr/>
          <p:nvPr/>
        </p:nvSpPr>
        <p:spPr>
          <a:xfrm>
            <a:off x="5796000" y="3672000"/>
            <a:ext cx="1438200" cy="71820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78" name="CustomShape 24"/>
          <p:cNvSpPr/>
          <p:nvPr/>
        </p:nvSpPr>
        <p:spPr>
          <a:xfrm>
            <a:off x="6192000" y="3852000"/>
            <a:ext cx="827640" cy="34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E-M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79" name="CustomShape 25"/>
          <p:cNvSpPr/>
          <p:nvPr/>
        </p:nvSpPr>
        <p:spPr>
          <a:xfrm>
            <a:off x="7658280" y="4753080"/>
            <a:ext cx="1520640" cy="93384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Bias-Corrected FLAIR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80" name="Line 26"/>
          <p:cNvSpPr/>
          <p:nvPr/>
        </p:nvSpPr>
        <p:spPr>
          <a:xfrm>
            <a:off x="7029360" y="4284000"/>
            <a:ext cx="628920" cy="864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81" name="Line 27"/>
          <p:cNvSpPr/>
          <p:nvPr/>
        </p:nvSpPr>
        <p:spPr>
          <a:xfrm flipH="1">
            <a:off x="6480000" y="2448000"/>
            <a:ext cx="360" cy="1224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82" name="Line 28"/>
          <p:cNvSpPr/>
          <p:nvPr/>
        </p:nvSpPr>
        <p:spPr>
          <a:xfrm>
            <a:off x="0" y="0"/>
            <a:ext cx="360" cy="360"/>
          </a:xfrm>
          <a:prstGeom prst="line">
            <a:avLst/>
          </a:prstGeom>
          <a:ln w="1800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83" name="TextShape 29"/>
          <p:cNvSpPr/>
          <p:nvPr/>
        </p:nvSpPr>
        <p:spPr>
          <a:xfrm>
            <a:off x="1080360" y="301680"/>
            <a:ext cx="4579920" cy="34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Cross-sectional Atrophy with Lesions Part 2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84" name="Freeform 30"/>
          <p:cNvSpPr/>
          <p:nvPr/>
        </p:nvSpPr>
        <p:spPr>
          <a:xfrm>
            <a:off x="1008000" y="3382560"/>
            <a:ext cx="5039640" cy="1729080"/>
          </a:xfrm>
          <a:custGeom>
            <a:avLst/>
            <a:gdLst/>
            <a:ahLst/>
            <a:rect l="l" t="t" r="r" b="b"/>
            <a:pathLst>
              <a:path w="14001" h="4805">
                <a:moveTo>
                  <a:pt x="0" y="0"/>
                </a:moveTo>
                <a:cubicBezTo>
                  <a:pt x="2600" y="4480"/>
                  <a:pt x="3000" y="3804"/>
                  <a:pt x="3800" y="4204"/>
                </a:cubicBezTo>
                <a:cubicBezTo>
                  <a:pt x="6200" y="4480"/>
                  <a:pt x="8200" y="4804"/>
                  <a:pt x="10400" y="4404"/>
                </a:cubicBezTo>
                <a:cubicBezTo>
                  <a:pt x="13000" y="3604"/>
                  <a:pt x="13200" y="3004"/>
                  <a:pt x="14000" y="2604"/>
                </a:cubicBezTo>
              </a:path>
            </a:pathLst>
          </a:custGeom>
          <a:noFill/>
          <a:ln w="1800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85" name="CustomShape 14_0"/>
          <p:cNvSpPr/>
          <p:nvPr/>
        </p:nvSpPr>
        <p:spPr>
          <a:xfrm>
            <a:off x="2160000" y="1836000"/>
            <a:ext cx="1510200" cy="6004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Registered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FLAIR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86" name="Line 10_0"/>
          <p:cNvSpPr/>
          <p:nvPr/>
        </p:nvSpPr>
        <p:spPr>
          <a:xfrm>
            <a:off x="3670560" y="2160000"/>
            <a:ext cx="28944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87" name="Line 10_1"/>
          <p:cNvSpPr/>
          <p:nvPr/>
        </p:nvSpPr>
        <p:spPr>
          <a:xfrm>
            <a:off x="2880000" y="2436480"/>
            <a:ext cx="0" cy="26352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CustomShape 1"/>
          <p:cNvSpPr/>
          <p:nvPr/>
        </p:nvSpPr>
        <p:spPr>
          <a:xfrm>
            <a:off x="2628000" y="2547720"/>
            <a:ext cx="1690560" cy="91152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Co-Registered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-weighted Time-Point 1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89" name="CustomShape 2"/>
          <p:cNvSpPr/>
          <p:nvPr/>
        </p:nvSpPr>
        <p:spPr>
          <a:xfrm>
            <a:off x="720000" y="4024080"/>
            <a:ext cx="1510560" cy="65556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-weighted Time-Point 2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90" name="Line 3"/>
          <p:cNvSpPr/>
          <p:nvPr/>
        </p:nvSpPr>
        <p:spPr>
          <a:xfrm>
            <a:off x="1476000" y="3355920"/>
            <a:ext cx="360" cy="693720"/>
          </a:xfrm>
          <a:prstGeom prst="line">
            <a:avLst/>
          </a:prstGeom>
          <a:ln cap="rnd" w="38160">
            <a:solidFill>
              <a:srgbClr val="ff0000"/>
            </a:solidFill>
            <a:prstDash val="sysDot"/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91" name="CustomShape 4"/>
          <p:cNvSpPr/>
          <p:nvPr/>
        </p:nvSpPr>
        <p:spPr>
          <a:xfrm>
            <a:off x="720000" y="2692080"/>
            <a:ext cx="1510560" cy="65556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-weighted Time-Point 1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92" name="CustomShape 5"/>
          <p:cNvSpPr/>
          <p:nvPr/>
        </p:nvSpPr>
        <p:spPr>
          <a:xfrm>
            <a:off x="2628000" y="3915720"/>
            <a:ext cx="1690560" cy="91152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Co-Registered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-weighted Time-Point 2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93" name="Line 6"/>
          <p:cNvSpPr/>
          <p:nvPr/>
        </p:nvSpPr>
        <p:spPr>
          <a:xfrm>
            <a:off x="2239920" y="435636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94" name="Line 7"/>
          <p:cNvSpPr/>
          <p:nvPr/>
        </p:nvSpPr>
        <p:spPr>
          <a:xfrm>
            <a:off x="2230560" y="302436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95" name="CustomShape 8"/>
          <p:cNvSpPr/>
          <p:nvPr/>
        </p:nvSpPr>
        <p:spPr>
          <a:xfrm>
            <a:off x="4500360" y="3276720"/>
            <a:ext cx="1438560" cy="718560"/>
          </a:xfrm>
          <a:prstGeom prst="ellipse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96" name="CustomShape 9"/>
          <p:cNvSpPr/>
          <p:nvPr/>
        </p:nvSpPr>
        <p:spPr>
          <a:xfrm>
            <a:off x="4716000" y="3456360"/>
            <a:ext cx="1023480" cy="34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Average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197" name="Line 10"/>
          <p:cNvSpPr/>
          <p:nvPr/>
        </p:nvSpPr>
        <p:spPr>
          <a:xfrm flipV="1">
            <a:off x="4310640" y="3898080"/>
            <a:ext cx="396000" cy="28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98" name="Line 11"/>
          <p:cNvSpPr/>
          <p:nvPr/>
        </p:nvSpPr>
        <p:spPr>
          <a:xfrm>
            <a:off x="4301280" y="3096720"/>
            <a:ext cx="396000" cy="28800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199" name="CustomShape 12"/>
          <p:cNvSpPr/>
          <p:nvPr/>
        </p:nvSpPr>
        <p:spPr>
          <a:xfrm>
            <a:off x="6300000" y="3304440"/>
            <a:ext cx="1510560" cy="65556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Average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</a:t>
            </a:r>
            <a:r>
              <a:rPr b="0" lang="en-GB" sz="1800" spc="-1" strike="noStrike" baseline="-33000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-weighted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200" name="Line 13"/>
          <p:cNvSpPr/>
          <p:nvPr/>
        </p:nvSpPr>
        <p:spPr>
          <a:xfrm>
            <a:off x="5947920" y="363636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01" name="CustomShape 14"/>
          <p:cNvSpPr/>
          <p:nvPr/>
        </p:nvSpPr>
        <p:spPr>
          <a:xfrm>
            <a:off x="6300000" y="2278800"/>
            <a:ext cx="1510560" cy="60084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FLAIR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Time-Point 1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202" name="Line 15"/>
          <p:cNvSpPr/>
          <p:nvPr/>
        </p:nvSpPr>
        <p:spPr>
          <a:xfrm>
            <a:off x="7056000" y="2881080"/>
            <a:ext cx="360" cy="439200"/>
          </a:xfrm>
          <a:prstGeom prst="line">
            <a:avLst/>
          </a:prstGeom>
          <a:ln cap="rnd" w="38160">
            <a:solidFill>
              <a:srgbClr val="ff0000"/>
            </a:solidFill>
            <a:prstDash val="sysDot"/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03" name="CustomShape 16"/>
          <p:cNvSpPr/>
          <p:nvPr/>
        </p:nvSpPr>
        <p:spPr>
          <a:xfrm>
            <a:off x="6300000" y="4403160"/>
            <a:ext cx="1510560" cy="60084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FLAIR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Time-Point 2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204" name="Line 17"/>
          <p:cNvSpPr/>
          <p:nvPr/>
        </p:nvSpPr>
        <p:spPr>
          <a:xfrm flipV="1">
            <a:off x="7056000" y="3951720"/>
            <a:ext cx="360" cy="439200"/>
          </a:xfrm>
          <a:prstGeom prst="line">
            <a:avLst/>
          </a:prstGeom>
          <a:ln cap="rnd" w="38160">
            <a:solidFill>
              <a:srgbClr val="ff0000"/>
            </a:solidFill>
            <a:prstDash val="sysDot"/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05" name="CustomShape 18"/>
          <p:cNvSpPr/>
          <p:nvPr/>
        </p:nvSpPr>
        <p:spPr>
          <a:xfrm>
            <a:off x="8172000" y="4295520"/>
            <a:ext cx="1510560" cy="8568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Registered</a:t>
            </a:r>
            <a:endParaRPr b="0" lang="en-GB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FLAIR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Time-Point 2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206" name="CustomShape 19"/>
          <p:cNvSpPr/>
          <p:nvPr/>
        </p:nvSpPr>
        <p:spPr>
          <a:xfrm>
            <a:off x="8136000" y="2135520"/>
            <a:ext cx="1510560" cy="8568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Registered</a:t>
            </a:r>
            <a:endParaRPr b="0" lang="en-GB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FLAIR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Time-Point 1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207" name="Line 20"/>
          <p:cNvSpPr/>
          <p:nvPr/>
        </p:nvSpPr>
        <p:spPr>
          <a:xfrm>
            <a:off x="7819920" y="471636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08" name="Line 21"/>
          <p:cNvSpPr/>
          <p:nvPr/>
        </p:nvSpPr>
        <p:spPr>
          <a:xfrm>
            <a:off x="7810560" y="255636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09" name="TextShape 22"/>
          <p:cNvSpPr/>
          <p:nvPr/>
        </p:nvSpPr>
        <p:spPr>
          <a:xfrm>
            <a:off x="720000" y="216360"/>
            <a:ext cx="4235400" cy="34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Longitudinal Atrophy with Lesions Part 1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210" name="CustomShape 23"/>
          <p:cNvSpPr/>
          <p:nvPr/>
        </p:nvSpPr>
        <p:spPr>
          <a:xfrm>
            <a:off x="6263640" y="982440"/>
            <a:ext cx="1510200" cy="96084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Lesion Markers Time-Point 1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211" name="CustomShape 24"/>
          <p:cNvSpPr/>
          <p:nvPr/>
        </p:nvSpPr>
        <p:spPr>
          <a:xfrm>
            <a:off x="8135640" y="982440"/>
            <a:ext cx="1510200" cy="8524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Transformed Lesion Markers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212" name="Line 25"/>
          <p:cNvSpPr/>
          <p:nvPr/>
        </p:nvSpPr>
        <p:spPr>
          <a:xfrm>
            <a:off x="7801200" y="144072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13" name="Line 26"/>
          <p:cNvSpPr/>
          <p:nvPr/>
        </p:nvSpPr>
        <p:spPr>
          <a:xfrm>
            <a:off x="0" y="0"/>
            <a:ext cx="360" cy="360"/>
          </a:xfrm>
          <a:prstGeom prst="line">
            <a:avLst/>
          </a:prstGeom>
          <a:ln w="18000">
            <a:solidFill>
              <a:srgbClr val="ff0000"/>
            </a:solidFill>
            <a:custDash>
              <a:ds d="300000" sp="200000"/>
            </a:custDash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14" name="CustomShape 27"/>
          <p:cNvSpPr/>
          <p:nvPr/>
        </p:nvSpPr>
        <p:spPr>
          <a:xfrm>
            <a:off x="6259320" y="5522760"/>
            <a:ext cx="1510200" cy="88452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Lesion Markers</a:t>
            </a:r>
            <a:endParaRPr b="0" lang="en-GB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Time-Point 2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215" name="Line 28"/>
          <p:cNvSpPr/>
          <p:nvPr/>
        </p:nvSpPr>
        <p:spPr>
          <a:xfrm>
            <a:off x="7796880" y="6017040"/>
            <a:ext cx="360000" cy="360"/>
          </a:xfrm>
          <a:prstGeom prst="line">
            <a:avLst/>
          </a:prstGeom>
          <a:ln w="38160">
            <a:solidFill>
              <a:srgbClr val="000000"/>
            </a:solidFill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16" name="Line 29"/>
          <p:cNvSpPr/>
          <p:nvPr/>
        </p:nvSpPr>
        <p:spPr>
          <a:xfrm>
            <a:off x="0" y="0"/>
            <a:ext cx="360" cy="360"/>
          </a:xfrm>
          <a:prstGeom prst="line">
            <a:avLst/>
          </a:prstGeom>
          <a:ln w="18000">
            <a:solidFill>
              <a:srgbClr val="ff0000"/>
            </a:solidFill>
            <a:custDash>
              <a:ds d="300000" sp="200000"/>
            </a:custDash>
            <a:round/>
            <a:tailEnd len="med" type="triangle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217" name="CustomShape 30"/>
          <p:cNvSpPr/>
          <p:nvPr/>
        </p:nvSpPr>
        <p:spPr>
          <a:xfrm>
            <a:off x="8135640" y="5590440"/>
            <a:ext cx="1510200" cy="8524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0" lang="en-GB" sz="1800" spc="-1" strike="noStrike">
                <a:solidFill>
                  <a:srgbClr val="000000"/>
                </a:solidFill>
                <a:latin typeface="Arial"/>
                <a:ea typeface="DejaVu Sans"/>
              </a:rPr>
              <a:t>Transformed Lesion Markers</a:t>
            </a:r>
            <a:endParaRPr b="0" lang="en-GB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</TotalTime>
  <Application>LibreOffice/7.1.3.2$Linux_X86_64 LibreOffice_project/10$Build-2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2017-12-11T15:58:33Z</dcterms:created>
  <dc:creator>Mark Horsfield</dc:creator>
  <dc:description/>
  <dc:language>en-GB</dc:language>
  <cp:lastModifiedBy/>
  <dcterms:modified xsi:type="dcterms:W3CDTF">2021-11-16T12:25:16Z</dcterms:modified>
  <cp:revision>10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